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71" r:id="rId2"/>
    <p:sldId id="287" r:id="rId3"/>
    <p:sldId id="267" r:id="rId4"/>
    <p:sldId id="268" r:id="rId5"/>
    <p:sldId id="336" r:id="rId6"/>
    <p:sldId id="270" r:id="rId7"/>
    <p:sldId id="269" r:id="rId8"/>
    <p:sldId id="309" r:id="rId9"/>
    <p:sldId id="326" r:id="rId10"/>
    <p:sldId id="310" r:id="rId11"/>
    <p:sldId id="311" r:id="rId12"/>
    <p:sldId id="337" r:id="rId13"/>
    <p:sldId id="320" r:id="rId14"/>
    <p:sldId id="321" r:id="rId15"/>
    <p:sldId id="325" r:id="rId16"/>
    <p:sldId id="331" r:id="rId17"/>
    <p:sldId id="329" r:id="rId18"/>
    <p:sldId id="322" r:id="rId19"/>
    <p:sldId id="330" r:id="rId20"/>
    <p:sldId id="338" r:id="rId21"/>
    <p:sldId id="318" r:id="rId22"/>
    <p:sldId id="328" r:id="rId23"/>
    <p:sldId id="332" r:id="rId24"/>
    <p:sldId id="333" r:id="rId25"/>
    <p:sldId id="334" r:id="rId26"/>
    <p:sldId id="335" r:id="rId27"/>
    <p:sldId id="317" r:id="rId28"/>
    <p:sldId id="319" r:id="rId29"/>
    <p:sldId id="323" r:id="rId30"/>
    <p:sldId id="324" r:id="rId31"/>
    <p:sldId id="312" r:id="rId32"/>
    <p:sldId id="313" r:id="rId33"/>
    <p:sldId id="314" r:id="rId34"/>
    <p:sldId id="315" r:id="rId35"/>
    <p:sldId id="316" r:id="rId36"/>
    <p:sldId id="265" r:id="rId37"/>
    <p:sldId id="276" r:id="rId38"/>
    <p:sldId id="278" r:id="rId39"/>
    <p:sldId id="277" r:id="rId40"/>
    <p:sldId id="260" r:id="rId41"/>
    <p:sldId id="282" r:id="rId42"/>
    <p:sldId id="283" r:id="rId43"/>
    <p:sldId id="273" r:id="rId44"/>
    <p:sldId id="261" r:id="rId45"/>
    <p:sldId id="307" r:id="rId46"/>
    <p:sldId id="274" r:id="rId47"/>
    <p:sldId id="262" r:id="rId48"/>
    <p:sldId id="275" r:id="rId49"/>
    <p:sldId id="263" r:id="rId50"/>
    <p:sldId id="286" r:id="rId51"/>
    <p:sldId id="281" r:id="rId52"/>
    <p:sldId id="285" r:id="rId53"/>
    <p:sldId id="280" r:id="rId54"/>
    <p:sldId id="284" r:id="rId55"/>
    <p:sldId id="279" r:id="rId56"/>
    <p:sldId id="272"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Lst>
  <p:sldSz cx="12192000" cy="6858000"/>
  <p:notesSz cx="6946900" cy="92075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15" autoAdjust="0"/>
    <p:restoredTop sz="94660"/>
  </p:normalViewPr>
  <p:slideViewPr>
    <p:cSldViewPr snapToGrid="0">
      <p:cViewPr varScale="1">
        <p:scale>
          <a:sx n="106" d="100"/>
          <a:sy n="106" d="100"/>
        </p:scale>
        <p:origin x="840"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5349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508000" y="4853412"/>
            <a:ext cx="11277600" cy="1222375"/>
          </a:xfrm>
        </p:spPr>
        <p:txBody>
          <a:bodyPr anchor="t"/>
          <a:lstStyle/>
          <a:p>
            <a:r>
              <a:rPr kumimoji="0" lang="en-US"/>
              <a:t>Click to edit Master title style</a:t>
            </a:r>
          </a:p>
        </p:txBody>
      </p:sp>
      <p:sp>
        <p:nvSpPr>
          <p:cNvPr id="9" name="Subtitle 8"/>
          <p:cNvSpPr>
            <a:spLocks noGrp="1"/>
          </p:cNvSpPr>
          <p:nvPr>
            <p:ph type="subTitle" idx="1"/>
          </p:nvPr>
        </p:nvSpPr>
        <p:spPr>
          <a:xfrm>
            <a:off x="508000" y="3886200"/>
            <a:ext cx="112776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16" name="Date Placeholder 15"/>
          <p:cNvSpPr>
            <a:spLocks noGrp="1"/>
          </p:cNvSpPr>
          <p:nvPr>
            <p:ph type="dt" sz="half" idx="10"/>
          </p:nvPr>
        </p:nvSpPr>
        <p:spPr/>
        <p:txBody>
          <a:bodyPr/>
          <a:lstStyle/>
          <a:p>
            <a:fld id="{C531031A-C4EF-46F0-BCE9-326074BCBC99}" type="datetimeFigureOut">
              <a:rPr lang="en-US" smtClean="0"/>
              <a:pPr/>
              <a:t>10/9/2024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10972800" y="6473952"/>
            <a:ext cx="1011936" cy="246888"/>
          </a:xfrm>
        </p:spPr>
        <p:txBody>
          <a:bodyPr/>
          <a:lstStyle/>
          <a:p>
            <a:fld id="{F3D69FD1-8A9E-4548-B60B-6F3628D5D20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31031A-C4EF-46F0-BCE9-326074BCBC9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77"/>
            <a:ext cx="2438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549277"/>
            <a:ext cx="83312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531031A-C4EF-46F0-BCE9-326074BCBC9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a:t>Click to edit Master title style</a:t>
            </a:r>
          </a:p>
        </p:txBody>
      </p:sp>
      <p:sp>
        <p:nvSpPr>
          <p:cNvPr id="27" name="Content Placeholder 26"/>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C531031A-C4EF-46F0-BCE9-326074BCBC99}" type="datetimeFigureOut">
              <a:rPr lang="en-US" smtClean="0"/>
              <a:pPr/>
              <a:t>10/9/2024</a:t>
            </a:fld>
            <a:endParaRPr lang="en-US"/>
          </a:p>
        </p:txBody>
      </p:sp>
      <p:sp>
        <p:nvSpPr>
          <p:cNvPr id="19" name="Footer Placeholder 18"/>
          <p:cNvSpPr>
            <a:spLocks noGrp="1"/>
          </p:cNvSpPr>
          <p:nvPr>
            <p:ph type="ftr" sz="quarter" idx="11"/>
          </p:nvPr>
        </p:nvSpPr>
        <p:spPr>
          <a:xfrm>
            <a:off x="4775200" y="76201"/>
            <a:ext cx="3860800" cy="288925"/>
          </a:xfrm>
        </p:spPr>
        <p:txBody>
          <a:bodyPr/>
          <a:lstStyle/>
          <a:p>
            <a:endParaRPr lang="en-US"/>
          </a:p>
        </p:txBody>
      </p:sp>
      <p:sp>
        <p:nvSpPr>
          <p:cNvPr id="16" name="Slide Number Placeholder 15"/>
          <p:cNvSpPr>
            <a:spLocks noGrp="1"/>
          </p:cNvSpPr>
          <p:nvPr>
            <p:ph type="sldNum" sz="quarter" idx="12"/>
          </p:nvPr>
        </p:nvSpPr>
        <p:spPr>
          <a:xfrm>
            <a:off x="10972800" y="6473952"/>
            <a:ext cx="1011936" cy="246888"/>
          </a:xfrm>
        </p:spPr>
        <p:txBody>
          <a:bodyPr/>
          <a:lstStyle/>
          <a:p>
            <a:fld id="{F3D69FD1-8A9E-4548-B60B-6F3628D5D20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3444903"/>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508000" y="1676400"/>
            <a:ext cx="112776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9" name="Date Placeholder 18"/>
          <p:cNvSpPr>
            <a:spLocks noGrp="1"/>
          </p:cNvSpPr>
          <p:nvPr>
            <p:ph type="dt" sz="half" idx="10"/>
          </p:nvPr>
        </p:nvSpPr>
        <p:spPr/>
        <p:txBody>
          <a:bodyPr/>
          <a:lstStyle/>
          <a:p>
            <a:fld id="{C531031A-C4EF-46F0-BCE9-326074BCBC99}" type="datetimeFigureOut">
              <a:rPr lang="en-US" smtClean="0"/>
              <a:pPr/>
              <a:t>10/9/2024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F3D69FD1-8A9E-4548-B60B-6F3628D5D204}" type="slidenum">
              <a:rPr lang="en-US" smtClean="0"/>
              <a:pPr/>
              <a:t>‹#›</a:t>
            </a:fld>
            <a:endParaRPr lang="en-US"/>
          </a:p>
        </p:txBody>
      </p:sp>
      <p:sp>
        <p:nvSpPr>
          <p:cNvPr id="8" name="Title 7"/>
          <p:cNvSpPr>
            <a:spLocks noGrp="1"/>
          </p:cNvSpPr>
          <p:nvPr>
            <p:ph type="title"/>
          </p:nvPr>
        </p:nvSpPr>
        <p:spPr>
          <a:xfrm>
            <a:off x="240633" y="2947086"/>
            <a:ext cx="11582400" cy="1184825"/>
          </a:xfrm>
        </p:spPr>
        <p:txBody>
          <a:bodyPr rtlCol="0" anchor="t"/>
          <a:lstStyle>
            <a:lvl1pPr algn="r">
              <a:defRPr/>
            </a:lvl1pPr>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kumimoji="0" lang="en-US"/>
              <a:t>Click to edit Master title style</a:t>
            </a:r>
          </a:p>
        </p:txBody>
      </p:sp>
      <p:sp>
        <p:nvSpPr>
          <p:cNvPr id="14" name="Content Placeholder 13"/>
          <p:cNvSpPr>
            <a:spLocks noGrp="1"/>
          </p:cNvSpPr>
          <p:nvPr>
            <p:ph sz="half" idx="1"/>
          </p:nvPr>
        </p:nvSpPr>
        <p:spPr>
          <a:xfrm>
            <a:off x="406400" y="1600200"/>
            <a:ext cx="5588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6197600" y="1600200"/>
            <a:ext cx="57912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0"/>
          </p:nvPr>
        </p:nvSpPr>
        <p:spPr/>
        <p:txBody>
          <a:bodyPr/>
          <a:lstStyle/>
          <a:p>
            <a:fld id="{C531031A-C4EF-46F0-BCE9-326074BCBC99}" type="datetimeFigureOut">
              <a:rPr lang="en-US" smtClean="0"/>
              <a:pPr/>
              <a:t>10/9/2024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406400" y="5410200"/>
            <a:ext cx="11480800" cy="882650"/>
          </a:xfrm>
        </p:spPr>
        <p:txBody>
          <a:bodyPr anchor="ctr"/>
          <a:lstStyle>
            <a:lvl1pPr>
              <a:defRPr/>
            </a:lvl1pPr>
          </a:lstStyle>
          <a:p>
            <a:r>
              <a:rPr kumimoji="0" lang="en-US"/>
              <a:t>Click to edit Master title style</a:t>
            </a:r>
          </a:p>
        </p:txBody>
      </p:sp>
      <p:sp>
        <p:nvSpPr>
          <p:cNvPr id="13" name="Text Placeholder 12"/>
          <p:cNvSpPr>
            <a:spLocks noGrp="1"/>
          </p:cNvSpPr>
          <p:nvPr>
            <p:ph type="body" idx="1"/>
          </p:nvPr>
        </p:nvSpPr>
        <p:spPr>
          <a:xfrm>
            <a:off x="375259" y="666750"/>
            <a:ext cx="57207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25" name="Text Placeholder 24"/>
          <p:cNvSpPr>
            <a:spLocks noGrp="1"/>
          </p:cNvSpPr>
          <p:nvPr>
            <p:ph type="body" sz="half" idx="3"/>
          </p:nvPr>
        </p:nvSpPr>
        <p:spPr>
          <a:xfrm>
            <a:off x="6193367" y="666750"/>
            <a:ext cx="5722988"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Content Placeholder 3"/>
          <p:cNvSpPr>
            <a:spLocks noGrp="1"/>
          </p:cNvSpPr>
          <p:nvPr>
            <p:ph sz="quarter" idx="2"/>
          </p:nvPr>
        </p:nvSpPr>
        <p:spPr>
          <a:xfrm>
            <a:off x="375259" y="1316038"/>
            <a:ext cx="5720741"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8" name="Content Placeholder 27"/>
          <p:cNvSpPr>
            <a:spLocks noGrp="1"/>
          </p:cNvSpPr>
          <p:nvPr>
            <p:ph sz="quarter" idx="4"/>
          </p:nvPr>
        </p:nvSpPr>
        <p:spPr>
          <a:xfrm>
            <a:off x="6198307" y="1316038"/>
            <a:ext cx="571804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0"/>
          </p:nvPr>
        </p:nvSpPr>
        <p:spPr/>
        <p:txBody>
          <a:bodyPr/>
          <a:lstStyle/>
          <a:p>
            <a:fld id="{C531031A-C4EF-46F0-BCE9-326074BCBC99}" type="datetimeFigureOut">
              <a:rPr lang="en-US" smtClean="0"/>
              <a:pPr/>
              <a:t>10/9/2024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972800" y="6477000"/>
            <a:ext cx="1016000" cy="246888"/>
          </a:xfrm>
        </p:spPr>
        <p:txBody>
          <a:bodyPr/>
          <a:lstStyle/>
          <a:p>
            <a:fld id="{F3D69FD1-8A9E-4548-B60B-6F3628D5D204}" type="slidenum">
              <a:rPr lang="en-US" smtClean="0"/>
              <a:pPr/>
              <a:t>‹#›</a:t>
            </a:fld>
            <a:endParaRPr lang="en-US"/>
          </a:p>
        </p:txBody>
      </p:sp>
      <p:sp>
        <p:nvSpPr>
          <p:cNvPr id="11" name="Straight Connector 10"/>
          <p:cNvSpPr>
            <a:spLocks noChangeShapeType="1"/>
          </p:cNvSpPr>
          <p:nvPr/>
        </p:nvSpPr>
        <p:spPr bwMode="auto">
          <a:xfrm>
            <a:off x="685800" y="6019801"/>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kumimoji="0" lang="en-US"/>
              <a:t>Click to edit Master title style</a:t>
            </a:r>
          </a:p>
        </p:txBody>
      </p:sp>
      <p:sp>
        <p:nvSpPr>
          <p:cNvPr id="12" name="Date Placeholder 11"/>
          <p:cNvSpPr>
            <a:spLocks noGrp="1"/>
          </p:cNvSpPr>
          <p:nvPr>
            <p:ph type="dt" sz="half" idx="10"/>
          </p:nvPr>
        </p:nvSpPr>
        <p:spPr/>
        <p:txBody>
          <a:bodyPr/>
          <a:lstStyle/>
          <a:p>
            <a:fld id="{C531031A-C4EF-46F0-BCE9-326074BCBC99}" type="datetimeFigureOut">
              <a:rPr lang="en-US" smtClean="0"/>
              <a:pPr/>
              <a:t>10/9/2024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531031A-C4EF-46F0-BCE9-326074BCBC99}" type="datetimeFigureOut">
              <a:rPr lang="en-US" smtClean="0"/>
              <a:pPr/>
              <a:t>10/9/2024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685800" y="5849118"/>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609600" y="5486400"/>
            <a:ext cx="11277600" cy="520700"/>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idx="2"/>
          </p:nvPr>
        </p:nvSpPr>
        <p:spPr>
          <a:xfrm>
            <a:off x="609601" y="609600"/>
            <a:ext cx="4011084"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14" name="Content Placeholder 13"/>
          <p:cNvSpPr>
            <a:spLocks noGrp="1"/>
          </p:cNvSpPr>
          <p:nvPr>
            <p:ph sz="half" idx="1"/>
          </p:nvPr>
        </p:nvSpPr>
        <p:spPr>
          <a:xfrm>
            <a:off x="4766733" y="609600"/>
            <a:ext cx="7120467"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Date Placeholder 24"/>
          <p:cNvSpPr>
            <a:spLocks noGrp="1"/>
          </p:cNvSpPr>
          <p:nvPr>
            <p:ph type="dt" sz="half" idx="10"/>
          </p:nvPr>
        </p:nvSpPr>
        <p:spPr/>
        <p:txBody>
          <a:bodyPr/>
          <a:lstStyle/>
          <a:p>
            <a:fld id="{C531031A-C4EF-46F0-BCE9-326074BCBC99}" type="datetimeFigureOut">
              <a:rPr lang="en-US" smtClean="0"/>
              <a:pPr/>
              <a:t>10/9/2024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D69FD1-8A9E-4548-B60B-6F3628D5D20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4"/>
            <a:ext cx="67056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a:t>Click icon to add picture</a:t>
            </a:r>
            <a:endParaRPr kumimoji="0" lang="en-US" dirty="0"/>
          </a:p>
        </p:txBody>
      </p:sp>
      <p:sp>
        <p:nvSpPr>
          <p:cNvPr id="7" name="Date Placeholder 6"/>
          <p:cNvSpPr>
            <a:spLocks noGrp="1"/>
          </p:cNvSpPr>
          <p:nvPr>
            <p:ph type="dt" sz="half" idx="10"/>
          </p:nvPr>
        </p:nvSpPr>
        <p:spPr/>
        <p:txBody>
          <a:bodyPr/>
          <a:lstStyle/>
          <a:p>
            <a:fld id="{C531031A-C4EF-46F0-BCE9-326074BCBC99}" type="datetimeFigureOut">
              <a:rPr lang="en-US" smtClean="0"/>
              <a:pPr/>
              <a:t>10/9/2024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F3D69FD1-8A9E-4548-B60B-6F3628D5D204}" type="slidenum">
              <a:rPr lang="en-US" smtClean="0"/>
              <a:pPr/>
              <a:t>‹#›</a:t>
            </a:fld>
            <a:endParaRPr lang="en-US"/>
          </a:p>
        </p:txBody>
      </p:sp>
      <p:sp>
        <p:nvSpPr>
          <p:cNvPr id="17" name="Title 16"/>
          <p:cNvSpPr>
            <a:spLocks noGrp="1"/>
          </p:cNvSpPr>
          <p:nvPr>
            <p:ph type="title"/>
          </p:nvPr>
        </p:nvSpPr>
        <p:spPr>
          <a:xfrm>
            <a:off x="508000" y="4993760"/>
            <a:ext cx="7823200" cy="522288"/>
          </a:xfrm>
        </p:spPr>
        <p:txBody>
          <a:bodyPr anchor="ctr"/>
          <a:lstStyle>
            <a:lvl1pPr algn="l">
              <a:buNone/>
              <a:defRPr sz="2000" b="1"/>
            </a:lvl1pPr>
          </a:lstStyle>
          <a:p>
            <a:r>
              <a:rPr kumimoji="0" lang="en-US"/>
              <a:t>Click to edit Master title style</a:t>
            </a:r>
          </a:p>
        </p:txBody>
      </p:sp>
      <p:sp>
        <p:nvSpPr>
          <p:cNvPr id="26" name="Text Placeholder 25"/>
          <p:cNvSpPr>
            <a:spLocks noGrp="1"/>
          </p:cNvSpPr>
          <p:nvPr>
            <p:ph type="body" sz="half" idx="2"/>
          </p:nvPr>
        </p:nvSpPr>
        <p:spPr>
          <a:xfrm>
            <a:off x="508000" y="5533218"/>
            <a:ext cx="78232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406400" y="1554163"/>
            <a:ext cx="115824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1" name="Date Placeholder 10"/>
          <p:cNvSpPr>
            <a:spLocks noGrp="1"/>
          </p:cNvSpPr>
          <p:nvPr>
            <p:ph type="dt" sz="half" idx="2"/>
          </p:nvPr>
        </p:nvSpPr>
        <p:spPr>
          <a:xfrm>
            <a:off x="8636000" y="76201"/>
            <a:ext cx="3352800" cy="288925"/>
          </a:xfrm>
          <a:prstGeom prst="rect">
            <a:avLst/>
          </a:prstGeom>
        </p:spPr>
        <p:txBody>
          <a:bodyPr vert="horz"/>
          <a:lstStyle>
            <a:lvl1pPr algn="l" eaLnBrk="1" latinLnBrk="0" hangingPunct="1">
              <a:defRPr kumimoji="0" sz="1200">
                <a:solidFill>
                  <a:schemeClr val="accent1">
                    <a:shade val="75000"/>
                  </a:schemeClr>
                </a:solidFill>
              </a:defRPr>
            </a:lvl1pPr>
          </a:lstStyle>
          <a:p>
            <a:fld id="{C531031A-C4EF-46F0-BCE9-326074BCBC99}" type="datetimeFigureOut">
              <a:rPr lang="en-US" smtClean="0"/>
              <a:pPr/>
              <a:t>10/9/2024</a:t>
            </a:fld>
            <a:endParaRPr lang="en-US"/>
          </a:p>
        </p:txBody>
      </p:sp>
      <p:sp>
        <p:nvSpPr>
          <p:cNvPr id="28" name="Footer Placeholder 27"/>
          <p:cNvSpPr>
            <a:spLocks noGrp="1"/>
          </p:cNvSpPr>
          <p:nvPr>
            <p:ph type="ftr" sz="quarter" idx="3"/>
          </p:nvPr>
        </p:nvSpPr>
        <p:spPr>
          <a:xfrm>
            <a:off x="4165600" y="76201"/>
            <a:ext cx="44704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10972800" y="6477001"/>
            <a:ext cx="1016000" cy="244475"/>
          </a:xfrm>
          <a:prstGeom prst="rect">
            <a:avLst/>
          </a:prstGeom>
        </p:spPr>
        <p:txBody>
          <a:bodyPr vert="horz"/>
          <a:lstStyle>
            <a:lvl1pPr algn="r" eaLnBrk="1" latinLnBrk="0" hangingPunct="1">
              <a:defRPr kumimoji="0" sz="1200">
                <a:solidFill>
                  <a:schemeClr val="accent1">
                    <a:shade val="75000"/>
                  </a:schemeClr>
                </a:solidFill>
              </a:defRPr>
            </a:lvl1pPr>
          </a:lstStyle>
          <a:p>
            <a:fld id="{F3D69FD1-8A9E-4548-B60B-6F3628D5D204}" type="slidenum">
              <a:rPr lang="en-US" smtClean="0"/>
              <a:pPr/>
              <a:t>‹#›</a:t>
            </a:fld>
            <a:endParaRPr lang="en-US"/>
          </a:p>
        </p:txBody>
      </p:sp>
      <p:sp>
        <p:nvSpPr>
          <p:cNvPr id="10" name="Title Placeholder 9"/>
          <p:cNvSpPr>
            <a:spLocks noGrp="1"/>
          </p:cNvSpPr>
          <p:nvPr>
            <p:ph type="title"/>
          </p:nvPr>
        </p:nvSpPr>
        <p:spPr>
          <a:xfrm>
            <a:off x="406400" y="457200"/>
            <a:ext cx="11582400" cy="838200"/>
          </a:xfrm>
          <a:prstGeom prst="rect">
            <a:avLst/>
          </a:prstGeom>
        </p:spPr>
        <p:txBody>
          <a:bodyPr vert="horz" anchor="ctr">
            <a:normAutofit/>
          </a:bodyPr>
          <a:lstStyle/>
          <a:p>
            <a:r>
              <a:rPr kumimoji="0" lang="en-US"/>
              <a:t>Click to edit Master title style</a:t>
            </a:r>
          </a:p>
        </p:txBody>
      </p:sp>
      <p:sp>
        <p:nvSpPr>
          <p:cNvPr id="9" name="Straight Connector 8"/>
          <p:cNvSpPr>
            <a:spLocks noChangeShapeType="1"/>
          </p:cNvSpPr>
          <p:nvPr/>
        </p:nvSpPr>
        <p:spPr bwMode="auto">
          <a:xfrm>
            <a:off x="685800" y="1050899"/>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685800" y="1057987"/>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video" Target="https://www.youtube.com/embed/LPr5BpJfEZc?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4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033"/>
            <a:ext cx="12192000" cy="6875033"/>
          </a:xfrm>
          <a:prstGeom prst="rect">
            <a:avLst/>
          </a:prstGeom>
        </p:spPr>
      </p:pic>
      <p:sp>
        <p:nvSpPr>
          <p:cNvPr id="3" name="Title 2"/>
          <p:cNvSpPr>
            <a:spLocks noGrp="1"/>
          </p:cNvSpPr>
          <p:nvPr>
            <p:ph type="ctrTitle"/>
          </p:nvPr>
        </p:nvSpPr>
        <p:spPr>
          <a:xfrm>
            <a:off x="8369456" y="837908"/>
            <a:ext cx="2981093" cy="1302661"/>
          </a:xfrm>
        </p:spPr>
        <p:txBody>
          <a:bodyPr>
            <a:normAutofit/>
          </a:bodyPr>
          <a:lstStyle/>
          <a:p>
            <a:pPr marL="182880" indent="0">
              <a:buNone/>
            </a:pPr>
            <a:r>
              <a:rPr lang="en-US" sz="7200" b="1" dirty="0">
                <a:solidFill>
                  <a:srgbClr val="FF0000"/>
                </a:solidFill>
                <a:effectLst>
                  <a:outerShdw blurRad="38100" dist="38100" dir="2700000" algn="tl">
                    <a:srgbClr val="000000">
                      <a:alpha val="43137"/>
                    </a:srgbClr>
                  </a:outerShdw>
                </a:effectLst>
              </a:rPr>
              <a:t>To be</a:t>
            </a:r>
          </a:p>
        </p:txBody>
      </p:sp>
      <p:sp>
        <p:nvSpPr>
          <p:cNvPr id="5" name="TextBox 4">
            <a:extLst>
              <a:ext uri="{FF2B5EF4-FFF2-40B4-BE49-F238E27FC236}">
                <a16:creationId xmlns:a16="http://schemas.microsoft.com/office/drawing/2014/main" id="{10524521-51FF-47B9-A79A-842A837FCFD1}"/>
              </a:ext>
            </a:extLst>
          </p:cNvPr>
          <p:cNvSpPr txBox="1"/>
          <p:nvPr/>
        </p:nvSpPr>
        <p:spPr>
          <a:xfrm>
            <a:off x="7696044" y="3207642"/>
            <a:ext cx="4327916" cy="1200329"/>
          </a:xfrm>
          <a:prstGeom prst="rect">
            <a:avLst/>
          </a:prstGeom>
          <a:noFill/>
        </p:spPr>
        <p:txBody>
          <a:bodyPr wrap="none" rtlCol="0">
            <a:spAutoFit/>
          </a:bodyPr>
          <a:lstStyle/>
          <a:p>
            <a:r>
              <a:rPr lang="en-US" sz="7200" b="1" dirty="0">
                <a:solidFill>
                  <a:srgbClr val="FF0000"/>
                </a:solidFill>
                <a:effectLst>
                  <a:outerShdw blurRad="38100" dist="38100" dir="2700000" algn="tl">
                    <a:srgbClr val="000000">
                      <a:alpha val="43137"/>
                    </a:srgbClr>
                  </a:outerShdw>
                </a:effectLst>
              </a:rPr>
              <a:t>NOT TO BE</a:t>
            </a:r>
          </a:p>
        </p:txBody>
      </p:sp>
      <p:sp>
        <p:nvSpPr>
          <p:cNvPr id="2" name="TextBox 1">
            <a:extLst>
              <a:ext uri="{FF2B5EF4-FFF2-40B4-BE49-F238E27FC236}">
                <a16:creationId xmlns:a16="http://schemas.microsoft.com/office/drawing/2014/main" id="{89EA3DE8-0423-428B-BFC9-490A1E904358}"/>
              </a:ext>
            </a:extLst>
          </p:cNvPr>
          <p:cNvSpPr txBox="1"/>
          <p:nvPr/>
        </p:nvSpPr>
        <p:spPr>
          <a:xfrm>
            <a:off x="9336461" y="2205123"/>
            <a:ext cx="1047082" cy="923330"/>
          </a:xfrm>
          <a:prstGeom prst="rect">
            <a:avLst/>
          </a:prstGeom>
          <a:noFill/>
        </p:spPr>
        <p:txBody>
          <a:bodyPr wrap="none" rtlCol="0">
            <a:spAutoFit/>
          </a:bodyPr>
          <a:lstStyle/>
          <a:p>
            <a:r>
              <a:rPr lang="en-US" sz="5400" b="1" dirty="0">
                <a:solidFill>
                  <a:srgbClr val="FF0000"/>
                </a:solidFill>
                <a:effectLst>
                  <a:outerShdw blurRad="38100" dist="38100" dir="2700000" algn="tl">
                    <a:srgbClr val="000000">
                      <a:alpha val="43137"/>
                    </a:srgbClr>
                  </a:outerShdw>
                </a:effectLst>
              </a:rPr>
              <a:t>OR</a:t>
            </a:r>
          </a:p>
        </p:txBody>
      </p:sp>
    </p:spTree>
    <p:extLst>
      <p:ext uri="{BB962C8B-B14F-4D97-AF65-F5344CB8AC3E}">
        <p14:creationId xmlns:p14="http://schemas.microsoft.com/office/powerpoint/2010/main" val="36740067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140463"/>
            <a:ext cx="11582400" cy="838200"/>
          </a:xfrm>
        </p:spPr>
        <p:txBody>
          <a:bodyPr/>
          <a:lstStyle/>
          <a:p>
            <a:r>
              <a:rPr lang="en-US" dirty="0"/>
              <a:t>brontosaurus</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40586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pic>
        <p:nvPicPr>
          <p:cNvPr id="12" name="Picture 11">
            <a:extLst>
              <a:ext uri="{FF2B5EF4-FFF2-40B4-BE49-F238E27FC236}">
                <a16:creationId xmlns:a16="http://schemas.microsoft.com/office/drawing/2014/main" id="{3EB93814-7949-4EFB-8B3A-31A51FAD062D}"/>
              </a:ext>
            </a:extLst>
          </p:cNvPr>
          <p:cNvPicPr>
            <a:picLocks noChangeAspect="1"/>
          </p:cNvPicPr>
          <p:nvPr/>
        </p:nvPicPr>
        <p:blipFill>
          <a:blip r:embed="rId4"/>
          <a:stretch>
            <a:fillRect/>
          </a:stretch>
        </p:blipFill>
        <p:spPr>
          <a:xfrm>
            <a:off x="7420176" y="1554164"/>
            <a:ext cx="4281170" cy="2406969"/>
          </a:xfrm>
          <a:prstGeom prst="rect">
            <a:avLst/>
          </a:prstGeom>
        </p:spPr>
      </p:pic>
      <p:sp>
        <p:nvSpPr>
          <p:cNvPr id="13" name="TextBox 12">
            <a:extLst>
              <a:ext uri="{FF2B5EF4-FFF2-40B4-BE49-F238E27FC236}">
                <a16:creationId xmlns:a16="http://schemas.microsoft.com/office/drawing/2014/main" id="{B516D7E6-817E-4FF5-ABF0-7DDA21745A31}"/>
              </a:ext>
            </a:extLst>
          </p:cNvPr>
          <p:cNvSpPr txBox="1"/>
          <p:nvPr/>
        </p:nvSpPr>
        <p:spPr>
          <a:xfrm>
            <a:off x="2160477" y="4755344"/>
            <a:ext cx="7416436" cy="769441"/>
          </a:xfrm>
          <a:prstGeom prst="rect">
            <a:avLst/>
          </a:prstGeom>
          <a:noFill/>
        </p:spPr>
        <p:txBody>
          <a:bodyPr wrap="square" rtlCol="0">
            <a:spAutoFit/>
          </a:bodyPr>
          <a:lstStyle/>
          <a:p>
            <a:r>
              <a:rPr lang="en-US" sz="4400" dirty="0"/>
              <a:t>Did Brontosaurus really exist? </a:t>
            </a:r>
          </a:p>
        </p:txBody>
      </p:sp>
    </p:spTree>
    <p:extLst>
      <p:ext uri="{BB962C8B-B14F-4D97-AF65-F5344CB8AC3E}">
        <p14:creationId xmlns:p14="http://schemas.microsoft.com/office/powerpoint/2010/main" val="18465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fade">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down)">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arn(inVertical)">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barn(inVertical)">
                                      <p:cBhvr>
                                        <p:cTn id="56" dur="5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BCFC-6A74-4D38-9F1D-A482FCFFC746}"/>
              </a:ext>
            </a:extLst>
          </p:cNvPr>
          <p:cNvSpPr>
            <a:spLocks noGrp="1"/>
          </p:cNvSpPr>
          <p:nvPr>
            <p:ph type="title"/>
          </p:nvPr>
        </p:nvSpPr>
        <p:spPr>
          <a:xfrm>
            <a:off x="975393" y="203959"/>
            <a:ext cx="3541132" cy="838200"/>
          </a:xfrm>
        </p:spPr>
        <p:txBody>
          <a:bodyPr/>
          <a:lstStyle/>
          <a:p>
            <a:r>
              <a:rPr lang="en-US" dirty="0" err="1"/>
              <a:t>Bronto</a:t>
            </a:r>
            <a:r>
              <a:rPr lang="en-US" dirty="0"/>
              <a:t>-gate</a:t>
            </a:r>
          </a:p>
        </p:txBody>
      </p:sp>
      <p:sp>
        <p:nvSpPr>
          <p:cNvPr id="3" name="Content Placeholder 2">
            <a:extLst>
              <a:ext uri="{FF2B5EF4-FFF2-40B4-BE49-F238E27FC236}">
                <a16:creationId xmlns:a16="http://schemas.microsoft.com/office/drawing/2014/main" id="{E10DD20D-A04C-4749-A5A7-8C3F6146E500}"/>
              </a:ext>
            </a:extLst>
          </p:cNvPr>
          <p:cNvSpPr>
            <a:spLocks noGrp="1"/>
          </p:cNvSpPr>
          <p:nvPr>
            <p:ph idx="1"/>
          </p:nvPr>
        </p:nvSpPr>
        <p:spPr>
          <a:xfrm>
            <a:off x="406400" y="1554164"/>
            <a:ext cx="5336478" cy="838200"/>
          </a:xfrm>
        </p:spPr>
        <p:txBody>
          <a:bodyPr/>
          <a:lstStyle/>
          <a:p>
            <a:r>
              <a:rPr lang="en-US" dirty="0"/>
              <a:t>Brontosaur</a:t>
            </a:r>
          </a:p>
        </p:txBody>
      </p:sp>
      <p:pic>
        <p:nvPicPr>
          <p:cNvPr id="6" name="Picture 5">
            <a:extLst>
              <a:ext uri="{FF2B5EF4-FFF2-40B4-BE49-F238E27FC236}">
                <a16:creationId xmlns:a16="http://schemas.microsoft.com/office/drawing/2014/main" id="{20DCDA47-4E09-4AAE-A44A-86AC6C8DFD33}"/>
              </a:ext>
            </a:extLst>
          </p:cNvPr>
          <p:cNvPicPr>
            <a:picLocks noChangeAspect="1"/>
          </p:cNvPicPr>
          <p:nvPr/>
        </p:nvPicPr>
        <p:blipFill>
          <a:blip r:embed="rId2"/>
          <a:stretch>
            <a:fillRect/>
          </a:stretch>
        </p:blipFill>
        <p:spPr>
          <a:xfrm>
            <a:off x="7320786" y="1385528"/>
            <a:ext cx="2566137" cy="3429000"/>
          </a:xfrm>
          <a:prstGeom prst="rect">
            <a:avLst/>
          </a:prstGeom>
        </p:spPr>
      </p:pic>
      <p:sp>
        <p:nvSpPr>
          <p:cNvPr id="4" name="TextBox 3">
            <a:extLst>
              <a:ext uri="{FF2B5EF4-FFF2-40B4-BE49-F238E27FC236}">
                <a16:creationId xmlns:a16="http://schemas.microsoft.com/office/drawing/2014/main" id="{27518BEE-878D-4DE5-AD73-837A6AA26BDF}"/>
              </a:ext>
            </a:extLst>
          </p:cNvPr>
          <p:cNvSpPr txBox="1"/>
          <p:nvPr/>
        </p:nvSpPr>
        <p:spPr>
          <a:xfrm>
            <a:off x="2359127" y="2322831"/>
            <a:ext cx="2595775" cy="584775"/>
          </a:xfrm>
          <a:prstGeom prst="rect">
            <a:avLst/>
          </a:prstGeom>
          <a:noFill/>
        </p:spPr>
        <p:txBody>
          <a:bodyPr wrap="none" rtlCol="0">
            <a:spAutoFit/>
          </a:bodyPr>
          <a:lstStyle/>
          <a:p>
            <a:r>
              <a:rPr lang="en-US" sz="3200" dirty="0"/>
              <a:t>or </a:t>
            </a:r>
            <a:r>
              <a:rPr lang="en-US" sz="3200" dirty="0" err="1"/>
              <a:t>Apatosaur</a:t>
            </a:r>
            <a:r>
              <a:rPr lang="en-US" sz="3200" dirty="0"/>
              <a:t>?</a:t>
            </a:r>
          </a:p>
        </p:txBody>
      </p:sp>
      <p:sp>
        <p:nvSpPr>
          <p:cNvPr id="5" name="TextBox 4">
            <a:extLst>
              <a:ext uri="{FF2B5EF4-FFF2-40B4-BE49-F238E27FC236}">
                <a16:creationId xmlns:a16="http://schemas.microsoft.com/office/drawing/2014/main" id="{5CC3F5CA-5C82-4D65-A5C7-53AB7C559AF4}"/>
              </a:ext>
            </a:extLst>
          </p:cNvPr>
          <p:cNvSpPr txBox="1"/>
          <p:nvPr/>
        </p:nvSpPr>
        <p:spPr>
          <a:xfrm>
            <a:off x="7560525" y="4887697"/>
            <a:ext cx="2086661" cy="584775"/>
          </a:xfrm>
          <a:prstGeom prst="rect">
            <a:avLst/>
          </a:prstGeom>
          <a:noFill/>
        </p:spPr>
        <p:txBody>
          <a:bodyPr wrap="none" rtlCol="0">
            <a:spAutoFit/>
          </a:bodyPr>
          <a:lstStyle/>
          <a:p>
            <a:r>
              <a:rPr lang="en-US" sz="3200" dirty="0"/>
              <a:t>O.C. Marsh</a:t>
            </a:r>
          </a:p>
        </p:txBody>
      </p:sp>
      <p:pic>
        <p:nvPicPr>
          <p:cNvPr id="9" name="Picture 8">
            <a:extLst>
              <a:ext uri="{FF2B5EF4-FFF2-40B4-BE49-F238E27FC236}">
                <a16:creationId xmlns:a16="http://schemas.microsoft.com/office/drawing/2014/main" id="{134C6BA4-5DA4-4BC1-AC5E-F59A007494CD}"/>
              </a:ext>
            </a:extLst>
          </p:cNvPr>
          <p:cNvPicPr>
            <a:picLocks noChangeAspect="1"/>
          </p:cNvPicPr>
          <p:nvPr/>
        </p:nvPicPr>
        <p:blipFill rotWithShape="1">
          <a:blip r:embed="rId3"/>
          <a:srcRect t="14607"/>
          <a:stretch/>
        </p:blipFill>
        <p:spPr>
          <a:xfrm>
            <a:off x="0" y="1042159"/>
            <a:ext cx="12192000" cy="5856248"/>
          </a:xfrm>
          <a:prstGeom prst="rect">
            <a:avLst/>
          </a:prstGeom>
        </p:spPr>
      </p:pic>
    </p:spTree>
    <p:extLst>
      <p:ext uri="{BB962C8B-B14F-4D97-AF65-F5344CB8AC3E}">
        <p14:creationId xmlns:p14="http://schemas.microsoft.com/office/powerpoint/2010/main" val="5912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heel(1)">
                                      <p:cBhvr>
                                        <p:cTn id="18" dur="2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5"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2000"/>
                                        <p:tgtEl>
                                          <p:spTgt spid="6"/>
                                        </p:tgtEl>
                                      </p:cBhvr>
                                    </p:animEffect>
                                    <p:anim calcmode="lin" valueType="num">
                                      <p:cBhvr>
                                        <p:cTn id="42" dur="2000" fill="hold"/>
                                        <p:tgtEl>
                                          <p:spTgt spid="6"/>
                                        </p:tgtEl>
                                        <p:attrNameLst>
                                          <p:attrName>ppt_w</p:attrName>
                                        </p:attrNameLst>
                                      </p:cBhvr>
                                      <p:tavLst>
                                        <p:tav tm="0" fmla="#ppt_w*sin(2.5*pi*$)">
                                          <p:val>
                                            <p:fltVal val="0"/>
                                          </p:val>
                                        </p:tav>
                                        <p:tav tm="100000">
                                          <p:val>
                                            <p:fltVal val="1"/>
                                          </p:val>
                                        </p:tav>
                                      </p:tavLst>
                                    </p:anim>
                                    <p:anim calcmode="lin" valueType="num">
                                      <p:cBhvr>
                                        <p:cTn id="43"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48BCFC-6A74-4D38-9F1D-A482FCFFC746}"/>
              </a:ext>
            </a:extLst>
          </p:cNvPr>
          <p:cNvSpPr>
            <a:spLocks noGrp="1"/>
          </p:cNvSpPr>
          <p:nvPr>
            <p:ph type="title"/>
          </p:nvPr>
        </p:nvSpPr>
        <p:spPr>
          <a:xfrm>
            <a:off x="588561" y="203959"/>
            <a:ext cx="3541132" cy="838200"/>
          </a:xfrm>
        </p:spPr>
        <p:txBody>
          <a:bodyPr/>
          <a:lstStyle/>
          <a:p>
            <a:r>
              <a:rPr lang="en-US" dirty="0" err="1"/>
              <a:t>Bronto</a:t>
            </a:r>
            <a:r>
              <a:rPr lang="en-US" dirty="0"/>
              <a:t>-gate</a:t>
            </a:r>
          </a:p>
        </p:txBody>
      </p:sp>
      <p:sp>
        <p:nvSpPr>
          <p:cNvPr id="11" name="TextBox 10">
            <a:extLst>
              <a:ext uri="{FF2B5EF4-FFF2-40B4-BE49-F238E27FC236}">
                <a16:creationId xmlns:a16="http://schemas.microsoft.com/office/drawing/2014/main" id="{76CA5205-863B-470C-B11F-E90D91C6DEF6}"/>
              </a:ext>
            </a:extLst>
          </p:cNvPr>
          <p:cNvSpPr txBox="1"/>
          <p:nvPr/>
        </p:nvSpPr>
        <p:spPr>
          <a:xfrm>
            <a:off x="2745690" y="2392363"/>
            <a:ext cx="1552989" cy="584775"/>
          </a:xfrm>
          <a:prstGeom prst="rect">
            <a:avLst/>
          </a:prstGeom>
          <a:noFill/>
        </p:spPr>
        <p:txBody>
          <a:bodyPr wrap="none" rtlCol="0">
            <a:spAutoFit/>
          </a:bodyPr>
          <a:lstStyle/>
          <a:p>
            <a:r>
              <a:rPr lang="en-US" sz="3200" b="1" dirty="0"/>
              <a:t>In 2015</a:t>
            </a:r>
          </a:p>
        </p:txBody>
      </p:sp>
      <p:sp>
        <p:nvSpPr>
          <p:cNvPr id="13" name="TextBox 12">
            <a:extLst>
              <a:ext uri="{FF2B5EF4-FFF2-40B4-BE49-F238E27FC236}">
                <a16:creationId xmlns:a16="http://schemas.microsoft.com/office/drawing/2014/main" id="{92882F04-23D5-445D-9AAE-E6EB9DC4FA8E}"/>
              </a:ext>
            </a:extLst>
          </p:cNvPr>
          <p:cNvSpPr txBox="1"/>
          <p:nvPr/>
        </p:nvSpPr>
        <p:spPr>
          <a:xfrm>
            <a:off x="2729595" y="1505414"/>
            <a:ext cx="1569084" cy="584775"/>
          </a:xfrm>
          <a:prstGeom prst="rect">
            <a:avLst/>
          </a:prstGeom>
          <a:noFill/>
        </p:spPr>
        <p:txBody>
          <a:bodyPr wrap="none" rtlCol="0">
            <a:spAutoFit/>
          </a:bodyPr>
          <a:lstStyle/>
          <a:p>
            <a:r>
              <a:rPr lang="en-US" sz="3200" dirty="0"/>
              <a:t>In 1903</a:t>
            </a:r>
          </a:p>
        </p:txBody>
      </p:sp>
      <p:pic>
        <p:nvPicPr>
          <p:cNvPr id="17" name="Picture 16">
            <a:extLst>
              <a:ext uri="{FF2B5EF4-FFF2-40B4-BE49-F238E27FC236}">
                <a16:creationId xmlns:a16="http://schemas.microsoft.com/office/drawing/2014/main" id="{C9A73915-717C-48C3-94F2-C42C87A923B6}"/>
              </a:ext>
            </a:extLst>
          </p:cNvPr>
          <p:cNvPicPr>
            <a:picLocks noChangeAspect="1"/>
          </p:cNvPicPr>
          <p:nvPr/>
        </p:nvPicPr>
        <p:blipFill>
          <a:blip r:embed="rId2"/>
          <a:stretch>
            <a:fillRect/>
          </a:stretch>
        </p:blipFill>
        <p:spPr>
          <a:xfrm>
            <a:off x="6096000" y="1299384"/>
            <a:ext cx="4285859" cy="2408129"/>
          </a:xfrm>
          <a:prstGeom prst="rect">
            <a:avLst/>
          </a:prstGeom>
        </p:spPr>
      </p:pic>
      <p:sp>
        <p:nvSpPr>
          <p:cNvPr id="18" name="Multiplication Sign 17">
            <a:extLst>
              <a:ext uri="{FF2B5EF4-FFF2-40B4-BE49-F238E27FC236}">
                <a16:creationId xmlns:a16="http://schemas.microsoft.com/office/drawing/2014/main" id="{AA88ED90-AEE4-4230-9F83-F8563485452D}"/>
              </a:ext>
            </a:extLst>
          </p:cNvPr>
          <p:cNvSpPr/>
          <p:nvPr/>
        </p:nvSpPr>
        <p:spPr>
          <a:xfrm>
            <a:off x="6096000" y="1154578"/>
            <a:ext cx="4137102" cy="2536635"/>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8B79C1D-C33E-49E0-960A-A80D02AC90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91" b="8292"/>
          <a:stretch/>
        </p:blipFill>
        <p:spPr>
          <a:xfrm>
            <a:off x="6096000" y="1140307"/>
            <a:ext cx="4285858" cy="5491549"/>
          </a:xfrm>
          <a:prstGeom prst="rect">
            <a:avLst/>
          </a:prstGeom>
        </p:spPr>
      </p:pic>
      <p:pic>
        <p:nvPicPr>
          <p:cNvPr id="7" name="Picture 6">
            <a:extLst>
              <a:ext uri="{FF2B5EF4-FFF2-40B4-BE49-F238E27FC236}">
                <a16:creationId xmlns:a16="http://schemas.microsoft.com/office/drawing/2014/main" id="{6734A579-3A28-417E-B41C-A5A6D579D55E}"/>
              </a:ext>
            </a:extLst>
          </p:cNvPr>
          <p:cNvPicPr>
            <a:picLocks noChangeAspect="1"/>
          </p:cNvPicPr>
          <p:nvPr/>
        </p:nvPicPr>
        <p:blipFill rotWithShape="1">
          <a:blip r:embed="rId4"/>
          <a:srcRect t="15208" b="-15208"/>
          <a:stretch/>
        </p:blipFill>
        <p:spPr>
          <a:xfrm>
            <a:off x="0" y="1081188"/>
            <a:ext cx="12192000" cy="8542796"/>
          </a:xfrm>
          <a:prstGeom prst="rect">
            <a:avLst/>
          </a:prstGeom>
        </p:spPr>
      </p:pic>
    </p:spTree>
    <p:extLst>
      <p:ext uri="{BB962C8B-B14F-4D97-AF65-F5344CB8AC3E}">
        <p14:creationId xmlns:p14="http://schemas.microsoft.com/office/powerpoint/2010/main" val="47244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fltVal val="0"/>
                                          </p:val>
                                        </p:tav>
                                        <p:tav tm="100000">
                                          <p:val>
                                            <p:strVal val="#ppt_w"/>
                                          </p:val>
                                        </p:tav>
                                      </p:tavLst>
                                    </p:anim>
                                    <p:anim calcmode="lin" valueType="num">
                                      <p:cBhvr>
                                        <p:cTn id="26" dur="1000" fill="hold"/>
                                        <p:tgtEl>
                                          <p:spTgt spid="18"/>
                                        </p:tgtEl>
                                        <p:attrNameLst>
                                          <p:attrName>ppt_h</p:attrName>
                                        </p:attrNameLst>
                                      </p:cBhvr>
                                      <p:tavLst>
                                        <p:tav tm="0">
                                          <p:val>
                                            <p:fltVal val="0"/>
                                          </p:val>
                                        </p:tav>
                                        <p:tav tm="100000">
                                          <p:val>
                                            <p:strVal val="#ppt_h"/>
                                          </p:val>
                                        </p:tav>
                                      </p:tavLst>
                                    </p:anim>
                                    <p:anim calcmode="lin" valueType="num">
                                      <p:cBhvr>
                                        <p:cTn id="27" dur="1000" fill="hold"/>
                                        <p:tgtEl>
                                          <p:spTgt spid="18"/>
                                        </p:tgtEl>
                                        <p:attrNameLst>
                                          <p:attrName>style.rotation</p:attrName>
                                        </p:attrNameLst>
                                      </p:cBhvr>
                                      <p:tavLst>
                                        <p:tav tm="0">
                                          <p:val>
                                            <p:fltVal val="90"/>
                                          </p:val>
                                        </p:tav>
                                        <p:tav tm="100000">
                                          <p:val>
                                            <p:fltVal val="0"/>
                                          </p:val>
                                        </p:tav>
                                      </p:tavLst>
                                    </p:anim>
                                    <p:animEffect transition="in" filter="fade">
                                      <p:cBhvr>
                                        <p:cTn id="28" dur="10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randombar(horizontal)">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3"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65763"/>
            <a:ext cx="11582400" cy="838200"/>
          </a:xfrm>
        </p:spPr>
        <p:txBody>
          <a:bodyPr/>
          <a:lstStyle/>
          <a:p>
            <a:r>
              <a:rPr lang="en-US" dirty="0"/>
              <a:t>Plesiosaur</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358780" cy="630749"/>
          </a:xfrm>
        </p:spPr>
        <p:txBody>
          <a:bodyPr>
            <a:normAutofit fontScale="92500"/>
          </a:bodyPr>
          <a:lstStyle/>
          <a:p>
            <a:pPr marL="0" indent="0">
              <a:buNone/>
            </a:pPr>
            <a:r>
              <a:rPr lang="en-US" dirty="0"/>
              <a:t>Lived during Cretaceous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734011" y="1329063"/>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7" name="Picture 6">
            <a:extLst>
              <a:ext uri="{FF2B5EF4-FFF2-40B4-BE49-F238E27FC236}">
                <a16:creationId xmlns:a16="http://schemas.microsoft.com/office/drawing/2014/main" id="{3F928D1E-09D1-4D0F-BE9E-495A35739E9E}"/>
              </a:ext>
            </a:extLst>
          </p:cNvPr>
          <p:cNvPicPr>
            <a:picLocks noChangeAspect="1"/>
          </p:cNvPicPr>
          <p:nvPr/>
        </p:nvPicPr>
        <p:blipFill>
          <a:blip r:embed="rId3"/>
          <a:stretch>
            <a:fillRect/>
          </a:stretch>
        </p:blipFill>
        <p:spPr>
          <a:xfrm>
            <a:off x="7426712" y="1333215"/>
            <a:ext cx="3612996" cy="3612996"/>
          </a:xfrm>
          <a:prstGeom prst="rect">
            <a:avLst/>
          </a:prstGeom>
        </p:spPr>
      </p:pic>
      <p:pic>
        <p:nvPicPr>
          <p:cNvPr id="9" name="Picture 8">
            <a:extLst>
              <a:ext uri="{FF2B5EF4-FFF2-40B4-BE49-F238E27FC236}">
                <a16:creationId xmlns:a16="http://schemas.microsoft.com/office/drawing/2014/main" id="{227550AB-F1C0-432E-A3F9-D0EF79C70E99}"/>
              </a:ext>
            </a:extLst>
          </p:cNvPr>
          <p:cNvPicPr>
            <a:picLocks noChangeAspect="1"/>
          </p:cNvPicPr>
          <p:nvPr/>
        </p:nvPicPr>
        <p:blipFill>
          <a:blip r:embed="rId4"/>
          <a:stretch>
            <a:fillRect/>
          </a:stretch>
        </p:blipFill>
        <p:spPr>
          <a:xfrm>
            <a:off x="5837802" y="2405725"/>
            <a:ext cx="719596" cy="733988"/>
          </a:xfrm>
          <a:prstGeom prst="rect">
            <a:avLst/>
          </a:prstGeom>
        </p:spPr>
      </p:pic>
      <p:pic>
        <p:nvPicPr>
          <p:cNvPr id="13" name="Picture 12">
            <a:extLst>
              <a:ext uri="{FF2B5EF4-FFF2-40B4-BE49-F238E27FC236}">
                <a16:creationId xmlns:a16="http://schemas.microsoft.com/office/drawing/2014/main" id="{03F36206-A982-4847-91EA-D4AD74C92F32}"/>
              </a:ext>
            </a:extLst>
          </p:cNvPr>
          <p:cNvPicPr>
            <a:picLocks noChangeAspect="1"/>
          </p:cNvPicPr>
          <p:nvPr/>
        </p:nvPicPr>
        <p:blipFill>
          <a:blip r:embed="rId5"/>
          <a:stretch>
            <a:fillRect/>
          </a:stretch>
        </p:blipFill>
        <p:spPr>
          <a:xfrm>
            <a:off x="5837802" y="3482997"/>
            <a:ext cx="719390" cy="731583"/>
          </a:xfrm>
          <a:prstGeom prst="rect">
            <a:avLst/>
          </a:prstGeom>
        </p:spPr>
      </p:pic>
    </p:spTree>
    <p:extLst>
      <p:ext uri="{BB962C8B-B14F-4D97-AF65-F5344CB8AC3E}">
        <p14:creationId xmlns:p14="http://schemas.microsoft.com/office/powerpoint/2010/main" val="4254686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1000" fill="hold"/>
                                        <p:tgtEl>
                                          <p:spTgt spid="9"/>
                                        </p:tgtEl>
                                        <p:attrNameLst>
                                          <p:attrName>ppt_w</p:attrName>
                                        </p:attrNameLst>
                                      </p:cBhvr>
                                      <p:tavLst>
                                        <p:tav tm="0">
                                          <p:val>
                                            <p:fltVal val="0"/>
                                          </p:val>
                                        </p:tav>
                                        <p:tav tm="100000">
                                          <p:val>
                                            <p:strVal val="#ppt_w"/>
                                          </p:val>
                                        </p:tav>
                                      </p:tavLst>
                                    </p:anim>
                                    <p:anim calcmode="lin" valueType="num">
                                      <p:cBhvr>
                                        <p:cTn id="34" dur="1000" fill="hold"/>
                                        <p:tgtEl>
                                          <p:spTgt spid="9"/>
                                        </p:tgtEl>
                                        <p:attrNameLst>
                                          <p:attrName>ppt_h</p:attrName>
                                        </p:attrNameLst>
                                      </p:cBhvr>
                                      <p:tavLst>
                                        <p:tav tm="0">
                                          <p:val>
                                            <p:fltVal val="0"/>
                                          </p:val>
                                        </p:tav>
                                        <p:tav tm="100000">
                                          <p:val>
                                            <p:strVal val="#ppt_h"/>
                                          </p:val>
                                        </p:tav>
                                      </p:tavLst>
                                    </p:anim>
                                    <p:anim calcmode="lin" valueType="num">
                                      <p:cBhvr>
                                        <p:cTn id="35" dur="1000" fill="hold"/>
                                        <p:tgtEl>
                                          <p:spTgt spid="9"/>
                                        </p:tgtEl>
                                        <p:attrNameLst>
                                          <p:attrName>style.rotation</p:attrName>
                                        </p:attrNameLst>
                                      </p:cBhvr>
                                      <p:tavLst>
                                        <p:tav tm="0">
                                          <p:val>
                                            <p:fltVal val="90"/>
                                          </p:val>
                                        </p:tav>
                                        <p:tav tm="100000">
                                          <p:val>
                                            <p:fltVal val="0"/>
                                          </p:val>
                                        </p:tav>
                                      </p:tavLst>
                                    </p:anim>
                                    <p:animEffect transition="in" filter="fade">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down)">
                                      <p:cBhvr>
                                        <p:cTn id="41" dur="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45"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000"/>
                                        <p:tgtEl>
                                          <p:spTgt spid="13"/>
                                        </p:tgtEl>
                                      </p:cBhvr>
                                    </p:animEffect>
                                    <p:anim calcmode="lin" valueType="num">
                                      <p:cBhvr>
                                        <p:cTn id="47" dur="2000" fill="hold"/>
                                        <p:tgtEl>
                                          <p:spTgt spid="13"/>
                                        </p:tgtEl>
                                        <p:attrNameLst>
                                          <p:attrName>ppt_w</p:attrName>
                                        </p:attrNameLst>
                                      </p:cBhvr>
                                      <p:tavLst>
                                        <p:tav tm="0" fmla="#ppt_w*sin(2.5*pi*$)">
                                          <p:val>
                                            <p:fltVal val="0"/>
                                          </p:val>
                                        </p:tav>
                                        <p:tav tm="100000">
                                          <p:val>
                                            <p:fltVal val="1"/>
                                          </p:val>
                                        </p:tav>
                                      </p:tavLst>
                                    </p:anim>
                                    <p:anim calcmode="lin" valueType="num">
                                      <p:cBhvr>
                                        <p:cTn id="48" dur="20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26431"/>
            <a:ext cx="11582400" cy="838200"/>
          </a:xfrm>
        </p:spPr>
        <p:txBody>
          <a:bodyPr/>
          <a:lstStyle/>
          <a:p>
            <a:r>
              <a:rPr lang="en-US" dirty="0"/>
              <a:t>dimetrodon</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Permian Period</a:t>
            </a:r>
          </a:p>
        </p:txBody>
      </p:sp>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2"/>
          <a:stretch>
            <a:fillRect/>
          </a:stretch>
        </p:blipFill>
        <p:spPr>
          <a:xfrm>
            <a:off x="5510179" y="3399898"/>
            <a:ext cx="1173971" cy="731064"/>
          </a:xfrm>
          <a:prstGeom prst="rect">
            <a:avLst/>
          </a:prstGeom>
        </p:spPr>
      </p:pic>
      <p:pic>
        <p:nvPicPr>
          <p:cNvPr id="4" name="Picture 3">
            <a:extLst>
              <a:ext uri="{FF2B5EF4-FFF2-40B4-BE49-F238E27FC236}">
                <a16:creationId xmlns:a16="http://schemas.microsoft.com/office/drawing/2014/main" id="{9D4A6E53-03AA-4599-86D4-6DE8EC0B05F4}"/>
              </a:ext>
            </a:extLst>
          </p:cNvPr>
          <p:cNvPicPr>
            <a:picLocks noChangeAspect="1"/>
          </p:cNvPicPr>
          <p:nvPr/>
        </p:nvPicPr>
        <p:blipFill>
          <a:blip r:embed="rId3"/>
          <a:stretch>
            <a:fillRect/>
          </a:stretch>
        </p:blipFill>
        <p:spPr>
          <a:xfrm>
            <a:off x="7515775" y="1926249"/>
            <a:ext cx="4096245" cy="2304353"/>
          </a:xfrm>
          <a:prstGeom prst="rect">
            <a:avLst/>
          </a:prstGeom>
        </p:spPr>
      </p:pic>
      <p:pic>
        <p:nvPicPr>
          <p:cNvPr id="7" name="Picture 6">
            <a:extLst>
              <a:ext uri="{FF2B5EF4-FFF2-40B4-BE49-F238E27FC236}">
                <a16:creationId xmlns:a16="http://schemas.microsoft.com/office/drawing/2014/main" id="{38B3EAA8-ADA3-4935-AEAE-705A2CA90245}"/>
              </a:ext>
            </a:extLst>
          </p:cNvPr>
          <p:cNvPicPr>
            <a:picLocks noChangeAspect="1"/>
          </p:cNvPicPr>
          <p:nvPr/>
        </p:nvPicPr>
        <p:blipFill>
          <a:blip r:embed="rId4"/>
          <a:stretch>
            <a:fillRect/>
          </a:stretch>
        </p:blipFill>
        <p:spPr>
          <a:xfrm>
            <a:off x="5736291" y="2426614"/>
            <a:ext cx="719390" cy="731583"/>
          </a:xfrm>
          <a:prstGeom prst="rect">
            <a:avLst/>
          </a:prstGeom>
        </p:spPr>
      </p:pic>
      <p:pic>
        <p:nvPicPr>
          <p:cNvPr id="9" name="Picture 8">
            <a:extLst>
              <a:ext uri="{FF2B5EF4-FFF2-40B4-BE49-F238E27FC236}">
                <a16:creationId xmlns:a16="http://schemas.microsoft.com/office/drawing/2014/main" id="{81AA4A88-6E0C-4D83-AD4A-D9B85BFDD184}"/>
              </a:ext>
            </a:extLst>
          </p:cNvPr>
          <p:cNvPicPr>
            <a:picLocks noChangeAspect="1"/>
          </p:cNvPicPr>
          <p:nvPr/>
        </p:nvPicPr>
        <p:blipFill>
          <a:blip r:embed="rId4"/>
          <a:stretch>
            <a:fillRect/>
          </a:stretch>
        </p:blipFill>
        <p:spPr>
          <a:xfrm>
            <a:off x="5736305" y="1554164"/>
            <a:ext cx="719390" cy="731583"/>
          </a:xfrm>
          <a:prstGeom prst="rect">
            <a:avLst/>
          </a:prstGeom>
        </p:spPr>
      </p:pic>
      <p:sp>
        <p:nvSpPr>
          <p:cNvPr id="5" name="TextBox 4">
            <a:extLst>
              <a:ext uri="{FF2B5EF4-FFF2-40B4-BE49-F238E27FC236}">
                <a16:creationId xmlns:a16="http://schemas.microsoft.com/office/drawing/2014/main" id="{9CB6A787-A1DF-4247-A688-ABC93035EAB8}"/>
              </a:ext>
            </a:extLst>
          </p:cNvPr>
          <p:cNvSpPr txBox="1"/>
          <p:nvPr/>
        </p:nvSpPr>
        <p:spPr>
          <a:xfrm>
            <a:off x="1795346" y="4527396"/>
            <a:ext cx="8174417" cy="584775"/>
          </a:xfrm>
          <a:prstGeom prst="rect">
            <a:avLst/>
          </a:prstGeom>
          <a:noFill/>
        </p:spPr>
        <p:txBody>
          <a:bodyPr wrap="none" rtlCol="0">
            <a:spAutoFit/>
          </a:bodyPr>
          <a:lstStyle/>
          <a:p>
            <a:r>
              <a:rPr lang="en-US" sz="3200" b="1" dirty="0"/>
              <a:t>Permian extinction-massive volcanic eruptions</a:t>
            </a:r>
          </a:p>
        </p:txBody>
      </p:sp>
      <p:sp>
        <p:nvSpPr>
          <p:cNvPr id="10" name="TextBox 9">
            <a:extLst>
              <a:ext uri="{FF2B5EF4-FFF2-40B4-BE49-F238E27FC236}">
                <a16:creationId xmlns:a16="http://schemas.microsoft.com/office/drawing/2014/main" id="{8259F40B-3A35-41F6-B972-51E2F3399C38}"/>
              </a:ext>
            </a:extLst>
          </p:cNvPr>
          <p:cNvSpPr txBox="1"/>
          <p:nvPr/>
        </p:nvSpPr>
        <p:spPr>
          <a:xfrm>
            <a:off x="2946400" y="5307980"/>
            <a:ext cx="6953186" cy="584775"/>
          </a:xfrm>
          <a:prstGeom prst="rect">
            <a:avLst/>
          </a:prstGeom>
          <a:noFill/>
        </p:spPr>
        <p:txBody>
          <a:bodyPr wrap="none" rtlCol="0">
            <a:spAutoFit/>
          </a:bodyPr>
          <a:lstStyle/>
          <a:p>
            <a:pPr marL="457200" indent="-457200">
              <a:buFont typeface="Wingdings" panose="05000000000000000000" pitchFamily="2" charset="2"/>
              <a:buChar char="ü"/>
            </a:pPr>
            <a:r>
              <a:rPr lang="en-US" sz="3200" dirty="0"/>
              <a:t>Over 90 % of all species went extinct</a:t>
            </a:r>
          </a:p>
        </p:txBody>
      </p:sp>
      <p:sp>
        <p:nvSpPr>
          <p:cNvPr id="12" name="TextBox 11">
            <a:extLst>
              <a:ext uri="{FF2B5EF4-FFF2-40B4-BE49-F238E27FC236}">
                <a16:creationId xmlns:a16="http://schemas.microsoft.com/office/drawing/2014/main" id="{69FF7249-6685-4CD3-A36A-F9E777BD1B72}"/>
              </a:ext>
            </a:extLst>
          </p:cNvPr>
          <p:cNvSpPr txBox="1"/>
          <p:nvPr/>
        </p:nvSpPr>
        <p:spPr>
          <a:xfrm>
            <a:off x="2946400" y="5843487"/>
            <a:ext cx="6150466" cy="584775"/>
          </a:xfrm>
          <a:prstGeom prst="rect">
            <a:avLst/>
          </a:prstGeom>
          <a:noFill/>
        </p:spPr>
        <p:txBody>
          <a:bodyPr wrap="none" rtlCol="0">
            <a:spAutoFit/>
          </a:bodyPr>
          <a:lstStyle/>
          <a:p>
            <a:pPr marL="457200" indent="-457200">
              <a:buFont typeface="Wingdings" panose="05000000000000000000" pitchFamily="2" charset="2"/>
              <a:buChar char="ü"/>
            </a:pPr>
            <a:r>
              <a:rPr lang="en-US" sz="3200" dirty="0"/>
              <a:t>Opened the door for dinosaurs</a:t>
            </a:r>
          </a:p>
        </p:txBody>
      </p:sp>
    </p:spTree>
    <p:extLst>
      <p:ext uri="{BB962C8B-B14F-4D97-AF65-F5344CB8AC3E}">
        <p14:creationId xmlns:p14="http://schemas.microsoft.com/office/powerpoint/2010/main" val="378507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circle(in)">
                                      <p:cBhvr>
                                        <p:cTn id="47" dur="2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500" fill="hold"/>
                                        <p:tgtEl>
                                          <p:spTgt spid="5"/>
                                        </p:tgtEl>
                                        <p:attrNameLst>
                                          <p:attrName>ppt_w</p:attrName>
                                        </p:attrNameLst>
                                      </p:cBhvr>
                                      <p:tavLst>
                                        <p:tav tm="0">
                                          <p:val>
                                            <p:fltVal val="0"/>
                                          </p:val>
                                        </p:tav>
                                        <p:tav tm="100000">
                                          <p:val>
                                            <p:strVal val="#ppt_w"/>
                                          </p:val>
                                        </p:tav>
                                      </p:tavLst>
                                    </p:anim>
                                    <p:anim calcmode="lin" valueType="num">
                                      <p:cBhvr>
                                        <p:cTn id="53" dur="500" fill="hold"/>
                                        <p:tgtEl>
                                          <p:spTgt spid="5"/>
                                        </p:tgtEl>
                                        <p:attrNameLst>
                                          <p:attrName>ppt_h</p:attrName>
                                        </p:attrNameLst>
                                      </p:cBhvr>
                                      <p:tavLst>
                                        <p:tav tm="0">
                                          <p:val>
                                            <p:fltVal val="0"/>
                                          </p:val>
                                        </p:tav>
                                        <p:tav tm="100000">
                                          <p:val>
                                            <p:strVal val="#ppt_h"/>
                                          </p:val>
                                        </p:tav>
                                      </p:tavLst>
                                    </p:anim>
                                    <p:animEffect transition="in" filter="fade">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fade">
                                      <p:cBhvr>
                                        <p:cTn id="64" dur="1000"/>
                                        <p:tgtEl>
                                          <p:spTgt spid="12"/>
                                        </p:tgtEl>
                                      </p:cBhvr>
                                    </p:animEffect>
                                    <p:anim calcmode="lin" valueType="num">
                                      <p:cBhvr>
                                        <p:cTn id="65" dur="1000" fill="hold"/>
                                        <p:tgtEl>
                                          <p:spTgt spid="12"/>
                                        </p:tgtEl>
                                        <p:attrNameLst>
                                          <p:attrName>ppt_x</p:attrName>
                                        </p:attrNameLst>
                                      </p:cBhvr>
                                      <p:tavLst>
                                        <p:tav tm="0">
                                          <p:val>
                                            <p:strVal val="#ppt_x"/>
                                          </p:val>
                                        </p:tav>
                                        <p:tav tm="100000">
                                          <p:val>
                                            <p:strVal val="#ppt_x"/>
                                          </p:val>
                                        </p:tav>
                                      </p:tavLst>
                                    </p:anim>
                                    <p:anim calcmode="lin" valueType="num">
                                      <p:cBhvr>
                                        <p:cTn id="6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P spid="5" grpId="0"/>
      <p:bldP spid="10"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310077"/>
            <a:ext cx="11582400" cy="838200"/>
          </a:xfrm>
        </p:spPr>
        <p:txBody>
          <a:bodyPr/>
          <a:lstStyle/>
          <a:p>
            <a:r>
              <a:rPr lang="en-US" dirty="0"/>
              <a:t>Wooly mammoth</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689600" cy="630749"/>
          </a:xfrm>
        </p:spPr>
        <p:txBody>
          <a:bodyPr>
            <a:normAutofit/>
          </a:bodyPr>
          <a:lstStyle/>
          <a:p>
            <a:pPr marL="0" indent="0">
              <a:buNone/>
            </a:pPr>
            <a:r>
              <a:rPr lang="en-US" dirty="0"/>
              <a:t>Lived during Pleistocene Period</a:t>
            </a:r>
          </a:p>
        </p:txBody>
      </p:sp>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2"/>
          <a:stretch>
            <a:fillRect/>
          </a:stretch>
        </p:blipFill>
        <p:spPr>
          <a:xfrm>
            <a:off x="6054211" y="2455604"/>
            <a:ext cx="1012884" cy="630750"/>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2"/>
          <a:stretch>
            <a:fillRect/>
          </a:stretch>
        </p:blipFill>
        <p:spPr>
          <a:xfrm>
            <a:off x="6054211" y="3429000"/>
            <a:ext cx="1012884" cy="630751"/>
          </a:xfrm>
          <a:prstGeom prst="rect">
            <a:avLst/>
          </a:prstGeom>
        </p:spPr>
      </p:pic>
      <p:pic>
        <p:nvPicPr>
          <p:cNvPr id="4" name="Picture 3">
            <a:extLst>
              <a:ext uri="{FF2B5EF4-FFF2-40B4-BE49-F238E27FC236}">
                <a16:creationId xmlns:a16="http://schemas.microsoft.com/office/drawing/2014/main" id="{09AC0654-2DDF-4807-AFB2-E545C63DCC57}"/>
              </a:ext>
            </a:extLst>
          </p:cNvPr>
          <p:cNvPicPr>
            <a:picLocks noChangeAspect="1"/>
          </p:cNvPicPr>
          <p:nvPr/>
        </p:nvPicPr>
        <p:blipFill>
          <a:blip r:embed="rId3"/>
          <a:stretch>
            <a:fillRect/>
          </a:stretch>
        </p:blipFill>
        <p:spPr>
          <a:xfrm>
            <a:off x="6200958" y="1536299"/>
            <a:ext cx="719390" cy="731583"/>
          </a:xfrm>
          <a:prstGeom prst="rect">
            <a:avLst/>
          </a:prstGeom>
        </p:spPr>
      </p:pic>
      <p:pic>
        <p:nvPicPr>
          <p:cNvPr id="5" name="Picture 4">
            <a:extLst>
              <a:ext uri="{FF2B5EF4-FFF2-40B4-BE49-F238E27FC236}">
                <a16:creationId xmlns:a16="http://schemas.microsoft.com/office/drawing/2014/main" id="{B12CCE79-307B-A8D0-410D-E567C05BB7F4}"/>
              </a:ext>
            </a:extLst>
          </p:cNvPr>
          <p:cNvPicPr>
            <a:picLocks noChangeAspect="1"/>
          </p:cNvPicPr>
          <p:nvPr/>
        </p:nvPicPr>
        <p:blipFill>
          <a:blip r:embed="rId4"/>
          <a:stretch>
            <a:fillRect/>
          </a:stretch>
        </p:blipFill>
        <p:spPr>
          <a:xfrm>
            <a:off x="7751812" y="1869538"/>
            <a:ext cx="3730999" cy="2798249"/>
          </a:xfrm>
          <a:prstGeom prst="rect">
            <a:avLst/>
          </a:prstGeom>
        </p:spPr>
      </p:pic>
    </p:spTree>
    <p:extLst>
      <p:ext uri="{BB962C8B-B14F-4D97-AF65-F5344CB8AC3E}">
        <p14:creationId xmlns:p14="http://schemas.microsoft.com/office/powerpoint/2010/main" val="114912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80">
                                          <p:stCondLst>
                                            <p:cond delay="0"/>
                                          </p:stCondLst>
                                        </p:cTn>
                                        <p:tgtEl>
                                          <p:spTgt spid="11"/>
                                        </p:tgtEl>
                                      </p:cBhvr>
                                    </p:animEffect>
                                    <p:anim calcmode="lin" valueType="num">
                                      <p:cBhvr>
                                        <p:cTn id="4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8" dur="26">
                                          <p:stCondLst>
                                            <p:cond delay="650"/>
                                          </p:stCondLst>
                                        </p:cTn>
                                        <p:tgtEl>
                                          <p:spTgt spid="11"/>
                                        </p:tgtEl>
                                      </p:cBhvr>
                                      <p:to x="100000" y="60000"/>
                                    </p:animScale>
                                    <p:animScale>
                                      <p:cBhvr>
                                        <p:cTn id="49" dur="166" decel="50000">
                                          <p:stCondLst>
                                            <p:cond delay="676"/>
                                          </p:stCondLst>
                                        </p:cTn>
                                        <p:tgtEl>
                                          <p:spTgt spid="11"/>
                                        </p:tgtEl>
                                      </p:cBhvr>
                                      <p:to x="100000" y="100000"/>
                                    </p:animScale>
                                    <p:animScale>
                                      <p:cBhvr>
                                        <p:cTn id="50" dur="26">
                                          <p:stCondLst>
                                            <p:cond delay="1312"/>
                                          </p:stCondLst>
                                        </p:cTn>
                                        <p:tgtEl>
                                          <p:spTgt spid="11"/>
                                        </p:tgtEl>
                                      </p:cBhvr>
                                      <p:to x="100000" y="80000"/>
                                    </p:animScale>
                                    <p:animScale>
                                      <p:cBhvr>
                                        <p:cTn id="51" dur="166" decel="50000">
                                          <p:stCondLst>
                                            <p:cond delay="1338"/>
                                          </p:stCondLst>
                                        </p:cTn>
                                        <p:tgtEl>
                                          <p:spTgt spid="11"/>
                                        </p:tgtEl>
                                      </p:cBhvr>
                                      <p:to x="100000" y="100000"/>
                                    </p:animScale>
                                    <p:animScale>
                                      <p:cBhvr>
                                        <p:cTn id="52" dur="26">
                                          <p:stCondLst>
                                            <p:cond delay="1642"/>
                                          </p:stCondLst>
                                        </p:cTn>
                                        <p:tgtEl>
                                          <p:spTgt spid="11"/>
                                        </p:tgtEl>
                                      </p:cBhvr>
                                      <p:to x="100000" y="90000"/>
                                    </p:animScale>
                                    <p:animScale>
                                      <p:cBhvr>
                                        <p:cTn id="53" dur="166" decel="50000">
                                          <p:stCondLst>
                                            <p:cond delay="1668"/>
                                          </p:stCondLst>
                                        </p:cTn>
                                        <p:tgtEl>
                                          <p:spTgt spid="11"/>
                                        </p:tgtEl>
                                      </p:cBhvr>
                                      <p:to x="100000" y="100000"/>
                                    </p:animScale>
                                    <p:animScale>
                                      <p:cBhvr>
                                        <p:cTn id="54" dur="26">
                                          <p:stCondLst>
                                            <p:cond delay="1808"/>
                                          </p:stCondLst>
                                        </p:cTn>
                                        <p:tgtEl>
                                          <p:spTgt spid="11"/>
                                        </p:tgtEl>
                                      </p:cBhvr>
                                      <p:to x="100000" y="95000"/>
                                    </p:animScale>
                                    <p:animScale>
                                      <p:cBhvr>
                                        <p:cTn id="55"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9F5A3-0CE0-4AED-A16E-A0FE0D0D1273}"/>
              </a:ext>
            </a:extLst>
          </p:cNvPr>
          <p:cNvSpPr>
            <a:spLocks noGrp="1"/>
          </p:cNvSpPr>
          <p:nvPr>
            <p:ph type="title"/>
          </p:nvPr>
        </p:nvSpPr>
        <p:spPr>
          <a:xfrm>
            <a:off x="406400" y="278780"/>
            <a:ext cx="11582400" cy="838200"/>
          </a:xfrm>
        </p:spPr>
        <p:txBody>
          <a:bodyPr/>
          <a:lstStyle/>
          <a:p>
            <a:r>
              <a:rPr lang="en-US" dirty="0"/>
              <a:t>Mammoths</a:t>
            </a:r>
          </a:p>
        </p:txBody>
      </p:sp>
      <p:sp>
        <p:nvSpPr>
          <p:cNvPr id="3" name="Content Placeholder 2">
            <a:extLst>
              <a:ext uri="{FF2B5EF4-FFF2-40B4-BE49-F238E27FC236}">
                <a16:creationId xmlns:a16="http://schemas.microsoft.com/office/drawing/2014/main" id="{67242881-FB0E-4369-8C45-0376E3952342}"/>
              </a:ext>
            </a:extLst>
          </p:cNvPr>
          <p:cNvSpPr>
            <a:spLocks noGrp="1"/>
          </p:cNvSpPr>
          <p:nvPr>
            <p:ph idx="1"/>
          </p:nvPr>
        </p:nvSpPr>
        <p:spPr/>
        <p:txBody>
          <a:bodyPr/>
          <a:lstStyle/>
          <a:p>
            <a:r>
              <a:rPr lang="en-US" dirty="0"/>
              <a:t>Appeared in Africa 3-4 million years ago</a:t>
            </a:r>
          </a:p>
          <a:p>
            <a:r>
              <a:rPr lang="en-US" dirty="0"/>
              <a:t>Several species throughout Asia</a:t>
            </a:r>
          </a:p>
          <a:p>
            <a:r>
              <a:rPr lang="en-US" dirty="0"/>
              <a:t>Crossed to North America about 36,000 years ago</a:t>
            </a:r>
          </a:p>
          <a:p>
            <a:r>
              <a:rPr lang="en-US" dirty="0"/>
              <a:t>Went extinct around 12,000 years ago</a:t>
            </a:r>
          </a:p>
        </p:txBody>
      </p:sp>
    </p:spTree>
    <p:extLst>
      <p:ext uri="{BB962C8B-B14F-4D97-AF65-F5344CB8AC3E}">
        <p14:creationId xmlns:p14="http://schemas.microsoft.com/office/powerpoint/2010/main" val="58543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777D-32B7-4F0C-8173-01C20170C2B6}"/>
              </a:ext>
            </a:extLst>
          </p:cNvPr>
          <p:cNvSpPr>
            <a:spLocks noGrp="1"/>
          </p:cNvSpPr>
          <p:nvPr>
            <p:ph type="title"/>
          </p:nvPr>
        </p:nvSpPr>
        <p:spPr>
          <a:xfrm>
            <a:off x="406400" y="267629"/>
            <a:ext cx="11582400" cy="838200"/>
          </a:xfrm>
        </p:spPr>
        <p:txBody>
          <a:bodyPr/>
          <a:lstStyle/>
          <a:p>
            <a:r>
              <a:rPr lang="en-US" dirty="0"/>
              <a:t>Bennie found on Principia college campus</a:t>
            </a:r>
          </a:p>
        </p:txBody>
      </p:sp>
      <p:pic>
        <p:nvPicPr>
          <p:cNvPr id="4" name="Picture 3">
            <a:extLst>
              <a:ext uri="{FF2B5EF4-FFF2-40B4-BE49-F238E27FC236}">
                <a16:creationId xmlns:a16="http://schemas.microsoft.com/office/drawing/2014/main" id="{D80A83C1-1DF3-45E5-9017-1976FA0A99CA}"/>
              </a:ext>
            </a:extLst>
          </p:cNvPr>
          <p:cNvPicPr>
            <a:picLocks noChangeAspect="1"/>
          </p:cNvPicPr>
          <p:nvPr/>
        </p:nvPicPr>
        <p:blipFill>
          <a:blip r:embed="rId2"/>
          <a:stretch>
            <a:fillRect/>
          </a:stretch>
        </p:blipFill>
        <p:spPr>
          <a:xfrm>
            <a:off x="3354600" y="1380267"/>
            <a:ext cx="5482799" cy="4097465"/>
          </a:xfrm>
          <a:prstGeom prst="rect">
            <a:avLst/>
          </a:prstGeom>
        </p:spPr>
      </p:pic>
    </p:spTree>
    <p:extLst>
      <p:ext uri="{BB962C8B-B14F-4D97-AF65-F5344CB8AC3E}">
        <p14:creationId xmlns:p14="http://schemas.microsoft.com/office/powerpoint/2010/main" val="3065043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BC970-676D-4D2A-80C3-7A665A2D4B49}"/>
              </a:ext>
            </a:extLst>
          </p:cNvPr>
          <p:cNvSpPr>
            <a:spLocks noGrp="1"/>
          </p:cNvSpPr>
          <p:nvPr>
            <p:ph type="title"/>
          </p:nvPr>
        </p:nvSpPr>
        <p:spPr>
          <a:xfrm>
            <a:off x="406400" y="223025"/>
            <a:ext cx="11582400" cy="838200"/>
          </a:xfrm>
        </p:spPr>
        <p:txBody>
          <a:bodyPr/>
          <a:lstStyle/>
          <a:p>
            <a:r>
              <a:rPr lang="en-US" dirty="0"/>
              <a:t>Mesozoic Mammals?</a:t>
            </a:r>
          </a:p>
        </p:txBody>
      </p:sp>
      <p:sp>
        <p:nvSpPr>
          <p:cNvPr id="3" name="Content Placeholder 2">
            <a:extLst>
              <a:ext uri="{FF2B5EF4-FFF2-40B4-BE49-F238E27FC236}">
                <a16:creationId xmlns:a16="http://schemas.microsoft.com/office/drawing/2014/main" id="{5A2BD999-6307-484D-9A62-1EA8F224A772}"/>
              </a:ext>
            </a:extLst>
          </p:cNvPr>
          <p:cNvSpPr>
            <a:spLocks noGrp="1"/>
          </p:cNvSpPr>
          <p:nvPr>
            <p:ph idx="1"/>
          </p:nvPr>
        </p:nvSpPr>
        <p:spPr>
          <a:xfrm>
            <a:off x="406400" y="1554163"/>
            <a:ext cx="5537200" cy="4525963"/>
          </a:xfrm>
        </p:spPr>
        <p:txBody>
          <a:bodyPr/>
          <a:lstStyle/>
          <a:p>
            <a:r>
              <a:rPr lang="en-US" dirty="0"/>
              <a:t>Relatively small</a:t>
            </a:r>
          </a:p>
          <a:p>
            <a:r>
              <a:rPr lang="en-US" dirty="0"/>
              <a:t>Probably night feeders</a:t>
            </a:r>
          </a:p>
          <a:p>
            <a:r>
              <a:rPr lang="en-US" dirty="0"/>
              <a:t>One fossil with dinosaur skeleton in stomach</a:t>
            </a:r>
          </a:p>
          <a:p>
            <a:endParaRPr lang="en-US" dirty="0"/>
          </a:p>
          <a:p>
            <a:endParaRPr lang="en-US" dirty="0"/>
          </a:p>
        </p:txBody>
      </p:sp>
      <p:pic>
        <p:nvPicPr>
          <p:cNvPr id="8" name="Picture 7">
            <a:extLst>
              <a:ext uri="{FF2B5EF4-FFF2-40B4-BE49-F238E27FC236}">
                <a16:creationId xmlns:a16="http://schemas.microsoft.com/office/drawing/2014/main" id="{7069ADDA-E79D-4506-B32A-DB0261BD02D1}"/>
              </a:ext>
            </a:extLst>
          </p:cNvPr>
          <p:cNvPicPr>
            <a:picLocks noChangeAspect="1"/>
          </p:cNvPicPr>
          <p:nvPr/>
        </p:nvPicPr>
        <p:blipFill rotWithShape="1">
          <a:blip r:embed="rId2">
            <a:extLst>
              <a:ext uri="{28A0092B-C50C-407E-A947-70E740481C1C}">
                <a14:useLocalDpi xmlns:a14="http://schemas.microsoft.com/office/drawing/2010/main" val="0"/>
              </a:ext>
            </a:extLst>
          </a:blip>
          <a:srcRect t="23757" b="15756"/>
          <a:stretch/>
        </p:blipFill>
        <p:spPr>
          <a:xfrm>
            <a:off x="6912849" y="1554164"/>
            <a:ext cx="4626863" cy="2099016"/>
          </a:xfrm>
          <a:prstGeom prst="rect">
            <a:avLst/>
          </a:prstGeom>
        </p:spPr>
      </p:pic>
      <p:pic>
        <p:nvPicPr>
          <p:cNvPr id="10" name="Picture 9">
            <a:extLst>
              <a:ext uri="{FF2B5EF4-FFF2-40B4-BE49-F238E27FC236}">
                <a16:creationId xmlns:a16="http://schemas.microsoft.com/office/drawing/2014/main" id="{EF9A11AB-11A4-4652-9478-EED095D043E7}"/>
              </a:ext>
            </a:extLst>
          </p:cNvPr>
          <p:cNvPicPr>
            <a:picLocks noChangeAspect="1"/>
          </p:cNvPicPr>
          <p:nvPr/>
        </p:nvPicPr>
        <p:blipFill rotWithShape="1">
          <a:blip r:embed="rId3">
            <a:extLst>
              <a:ext uri="{28A0092B-C50C-407E-A947-70E740481C1C}">
                <a14:useLocalDpi xmlns:a14="http://schemas.microsoft.com/office/drawing/2010/main" val="0"/>
              </a:ext>
            </a:extLst>
          </a:blip>
          <a:srcRect t="10422" b="15636"/>
          <a:stretch/>
        </p:blipFill>
        <p:spPr>
          <a:xfrm>
            <a:off x="6912849" y="3594835"/>
            <a:ext cx="4626863" cy="2286000"/>
          </a:xfrm>
          <a:prstGeom prst="rect">
            <a:avLst/>
          </a:prstGeom>
        </p:spPr>
      </p:pic>
      <p:pic>
        <p:nvPicPr>
          <p:cNvPr id="4" name="Picture 3">
            <a:extLst>
              <a:ext uri="{FF2B5EF4-FFF2-40B4-BE49-F238E27FC236}">
                <a16:creationId xmlns:a16="http://schemas.microsoft.com/office/drawing/2014/main" id="{6C7158A7-1843-4555-8653-9D09F7E43EC5}"/>
              </a:ext>
            </a:extLst>
          </p:cNvPr>
          <p:cNvPicPr>
            <a:picLocks noChangeAspect="1"/>
          </p:cNvPicPr>
          <p:nvPr/>
        </p:nvPicPr>
        <p:blipFill>
          <a:blip r:embed="rId4"/>
          <a:stretch>
            <a:fillRect/>
          </a:stretch>
        </p:blipFill>
        <p:spPr>
          <a:xfrm>
            <a:off x="6836808" y="1554163"/>
            <a:ext cx="4702904" cy="4326672"/>
          </a:xfrm>
          <a:prstGeom prst="rect">
            <a:avLst/>
          </a:prstGeom>
        </p:spPr>
      </p:pic>
    </p:spTree>
    <p:extLst>
      <p:ext uri="{BB962C8B-B14F-4D97-AF65-F5344CB8AC3E}">
        <p14:creationId xmlns:p14="http://schemas.microsoft.com/office/powerpoint/2010/main" val="321092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fade">
                                      <p:cBhvr>
                                        <p:cTn id="27" dur="1000"/>
                                        <p:tgtEl>
                                          <p:spTgt spid="3">
                                            <p:txEl>
                                              <p:pRg st="0" end="0"/>
                                            </p:txEl>
                                          </p:spTgt>
                                        </p:tgtEl>
                                      </p:cBhvr>
                                    </p:animEffect>
                                    <p:anim calcmode="lin" valueType="num">
                                      <p:cBhvr>
                                        <p:cTn id="2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fade">
                                      <p:cBhvr>
                                        <p:cTn id="41" dur="1000"/>
                                        <p:tgtEl>
                                          <p:spTgt spid="3">
                                            <p:txEl>
                                              <p:pRg st="2" end="2"/>
                                            </p:txEl>
                                          </p:spTgt>
                                        </p:tgtEl>
                                      </p:cBhvr>
                                    </p:animEffect>
                                    <p:anim calcmode="lin" valueType="num">
                                      <p:cBhvr>
                                        <p:cTn id="4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2652F-4E57-4941-8028-DE92BBB8947A}"/>
              </a:ext>
            </a:extLst>
          </p:cNvPr>
          <p:cNvSpPr>
            <a:spLocks noGrp="1"/>
          </p:cNvSpPr>
          <p:nvPr>
            <p:ph type="title"/>
          </p:nvPr>
        </p:nvSpPr>
        <p:spPr>
          <a:xfrm>
            <a:off x="406400" y="245327"/>
            <a:ext cx="11582400" cy="838200"/>
          </a:xfrm>
        </p:spPr>
        <p:txBody>
          <a:bodyPr/>
          <a:lstStyle/>
          <a:p>
            <a:r>
              <a:rPr lang="en-US" dirty="0"/>
              <a:t>What’s missing?</a:t>
            </a:r>
          </a:p>
        </p:txBody>
      </p:sp>
      <p:sp>
        <p:nvSpPr>
          <p:cNvPr id="3" name="Content Placeholder 2">
            <a:extLst>
              <a:ext uri="{FF2B5EF4-FFF2-40B4-BE49-F238E27FC236}">
                <a16:creationId xmlns:a16="http://schemas.microsoft.com/office/drawing/2014/main" id="{9843ACA6-9D64-4B43-B3F2-4D23193D1764}"/>
              </a:ext>
            </a:extLst>
          </p:cNvPr>
          <p:cNvSpPr>
            <a:spLocks noGrp="1"/>
          </p:cNvSpPr>
          <p:nvPr>
            <p:ph idx="1"/>
          </p:nvPr>
        </p:nvSpPr>
        <p:spPr>
          <a:xfrm>
            <a:off x="406400" y="1605776"/>
            <a:ext cx="4455532" cy="4474350"/>
          </a:xfrm>
        </p:spPr>
        <p:txBody>
          <a:bodyPr/>
          <a:lstStyle/>
          <a:p>
            <a:r>
              <a:rPr lang="en-US" dirty="0"/>
              <a:t>Avian vs. Non-Avian Dinosaurs</a:t>
            </a:r>
          </a:p>
        </p:txBody>
      </p:sp>
      <p:sp>
        <p:nvSpPr>
          <p:cNvPr id="4" name="Rectangle 3">
            <a:extLst>
              <a:ext uri="{FF2B5EF4-FFF2-40B4-BE49-F238E27FC236}">
                <a16:creationId xmlns:a16="http://schemas.microsoft.com/office/drawing/2014/main" id="{F22AB412-F442-4B6C-A535-E4E57B302340}"/>
              </a:ext>
            </a:extLst>
          </p:cNvPr>
          <p:cNvSpPr/>
          <p:nvPr/>
        </p:nvSpPr>
        <p:spPr>
          <a:xfrm>
            <a:off x="7113335" y="724215"/>
            <a:ext cx="4274826" cy="5570756"/>
          </a:xfrm>
          <a:prstGeom prst="rect">
            <a:avLst/>
          </a:prstGeom>
        </p:spPr>
        <p:txBody>
          <a:bodyPr wrap="square">
            <a:spAutoFit/>
          </a:bodyPr>
          <a:lstStyle/>
          <a:p>
            <a:endParaRPr lang="en-US" dirty="0"/>
          </a:p>
          <a:p>
            <a:r>
              <a:rPr lang="en-US" sz="3200" b="1" dirty="0"/>
              <a:t>Are Birds Really Dinosaurs?</a:t>
            </a:r>
          </a:p>
          <a:p>
            <a:endParaRPr lang="en-US" b="1" dirty="0"/>
          </a:p>
          <a:p>
            <a:r>
              <a:rPr lang="en-US" sz="1600" dirty="0"/>
              <a:t>Ask your average paleontologist who is familiar with the phylogeny of vertebrates and they will probably tell you that yes, birds (</a:t>
            </a:r>
            <a:r>
              <a:rPr lang="en-US" sz="1600" dirty="0" err="1"/>
              <a:t>avians</a:t>
            </a:r>
            <a:r>
              <a:rPr lang="en-US" sz="1600" dirty="0"/>
              <a:t>) are dinosaurs. Using proper terminology, birds are </a:t>
            </a:r>
            <a:r>
              <a:rPr lang="en-US" sz="1600" b="1" dirty="0"/>
              <a:t>avian </a:t>
            </a:r>
            <a:r>
              <a:rPr lang="en-US" sz="1600" dirty="0"/>
              <a:t>dinosaurs; other dinosaurs are </a:t>
            </a:r>
          </a:p>
          <a:p>
            <a:r>
              <a:rPr lang="en-US" sz="1600" b="1" dirty="0"/>
              <a:t>non-avian</a:t>
            </a:r>
            <a:r>
              <a:rPr lang="en-US" sz="1600" dirty="0"/>
              <a:t> dinosaurs, and (strange as it may sound) birds are technically considered reptiles. Overly technical? Just semantics? Perhaps, but still good science. In fact, the evidence is overwhelmingly in favor of birds being the descendants of a maniraptoran dinosaur, probably something similar (but not identical) to a small dromaeosaur. What is this evidence?</a:t>
            </a:r>
          </a:p>
          <a:p>
            <a:endParaRPr lang="en-US" sz="1600" dirty="0"/>
          </a:p>
          <a:p>
            <a:r>
              <a:rPr lang="en-US" sz="1600" dirty="0"/>
              <a:t>https://ucmp.berkeley.edu/diapsids/avians.html</a:t>
            </a:r>
          </a:p>
        </p:txBody>
      </p:sp>
      <p:pic>
        <p:nvPicPr>
          <p:cNvPr id="8" name="Picture 7">
            <a:extLst>
              <a:ext uri="{FF2B5EF4-FFF2-40B4-BE49-F238E27FC236}">
                <a16:creationId xmlns:a16="http://schemas.microsoft.com/office/drawing/2014/main" id="{A3544FB4-B5BE-4276-A1A1-A689B607A265}"/>
              </a:ext>
            </a:extLst>
          </p:cNvPr>
          <p:cNvPicPr>
            <a:picLocks noChangeAspect="1"/>
          </p:cNvPicPr>
          <p:nvPr/>
        </p:nvPicPr>
        <p:blipFill>
          <a:blip r:embed="rId2"/>
          <a:stretch>
            <a:fillRect/>
          </a:stretch>
        </p:blipFill>
        <p:spPr>
          <a:xfrm>
            <a:off x="1330993" y="3195175"/>
            <a:ext cx="1619250" cy="2847975"/>
          </a:xfrm>
          <a:prstGeom prst="rect">
            <a:avLst/>
          </a:prstGeom>
        </p:spPr>
      </p:pic>
      <p:pic>
        <p:nvPicPr>
          <p:cNvPr id="9" name="Picture 8">
            <a:extLst>
              <a:ext uri="{FF2B5EF4-FFF2-40B4-BE49-F238E27FC236}">
                <a16:creationId xmlns:a16="http://schemas.microsoft.com/office/drawing/2014/main" id="{384C6CE2-8C1A-47BB-AD89-107A1895AEF7}"/>
              </a:ext>
            </a:extLst>
          </p:cNvPr>
          <p:cNvPicPr>
            <a:picLocks noChangeAspect="1"/>
          </p:cNvPicPr>
          <p:nvPr/>
        </p:nvPicPr>
        <p:blipFill rotWithShape="1">
          <a:blip r:embed="rId3"/>
          <a:srcRect t="32032" b="51940"/>
          <a:stretch/>
        </p:blipFill>
        <p:spPr>
          <a:xfrm>
            <a:off x="532469" y="3193153"/>
            <a:ext cx="4686910" cy="1345392"/>
          </a:xfrm>
          <a:prstGeom prst="rect">
            <a:avLst/>
          </a:prstGeom>
        </p:spPr>
      </p:pic>
      <p:pic>
        <p:nvPicPr>
          <p:cNvPr id="10" name="Picture 9">
            <a:extLst>
              <a:ext uri="{FF2B5EF4-FFF2-40B4-BE49-F238E27FC236}">
                <a16:creationId xmlns:a16="http://schemas.microsoft.com/office/drawing/2014/main" id="{98C3EC0A-C22F-45BC-AD5A-635E953DCA9F}"/>
              </a:ext>
            </a:extLst>
          </p:cNvPr>
          <p:cNvPicPr>
            <a:picLocks noChangeAspect="1"/>
          </p:cNvPicPr>
          <p:nvPr/>
        </p:nvPicPr>
        <p:blipFill rotWithShape="1">
          <a:blip r:embed="rId3"/>
          <a:srcRect t="72195" b="7480"/>
          <a:stretch/>
        </p:blipFill>
        <p:spPr>
          <a:xfrm>
            <a:off x="532469" y="4534133"/>
            <a:ext cx="4686910" cy="1548015"/>
          </a:xfrm>
          <a:prstGeom prst="rect">
            <a:avLst/>
          </a:prstGeom>
        </p:spPr>
      </p:pic>
      <p:pic>
        <p:nvPicPr>
          <p:cNvPr id="12" name="Picture 11">
            <a:extLst>
              <a:ext uri="{FF2B5EF4-FFF2-40B4-BE49-F238E27FC236}">
                <a16:creationId xmlns:a16="http://schemas.microsoft.com/office/drawing/2014/main" id="{726C269A-187A-494B-BF1B-16DAAD1C8AC1}"/>
              </a:ext>
            </a:extLst>
          </p:cNvPr>
          <p:cNvPicPr>
            <a:picLocks noChangeAspect="1"/>
          </p:cNvPicPr>
          <p:nvPr/>
        </p:nvPicPr>
        <p:blipFill>
          <a:blip r:embed="rId4"/>
          <a:stretch>
            <a:fillRect/>
          </a:stretch>
        </p:blipFill>
        <p:spPr>
          <a:xfrm>
            <a:off x="6972623" y="1124998"/>
            <a:ext cx="4274826" cy="5508797"/>
          </a:xfrm>
          <a:prstGeom prst="rect">
            <a:avLst/>
          </a:prstGeom>
        </p:spPr>
      </p:pic>
      <p:sp>
        <p:nvSpPr>
          <p:cNvPr id="13" name="TextBox 12">
            <a:extLst>
              <a:ext uri="{FF2B5EF4-FFF2-40B4-BE49-F238E27FC236}">
                <a16:creationId xmlns:a16="http://schemas.microsoft.com/office/drawing/2014/main" id="{D35B12C4-0E97-4700-8A83-DB5AE17C8C38}"/>
              </a:ext>
            </a:extLst>
          </p:cNvPr>
          <p:cNvSpPr txBox="1"/>
          <p:nvPr/>
        </p:nvSpPr>
        <p:spPr>
          <a:xfrm>
            <a:off x="893922" y="6027898"/>
            <a:ext cx="2725233" cy="584775"/>
          </a:xfrm>
          <a:prstGeom prst="rect">
            <a:avLst/>
          </a:prstGeom>
          <a:noFill/>
        </p:spPr>
        <p:txBody>
          <a:bodyPr wrap="none" rtlCol="0">
            <a:spAutoFit/>
          </a:bodyPr>
          <a:lstStyle/>
          <a:p>
            <a:r>
              <a:rPr lang="en-US" sz="3200" dirty="0"/>
              <a:t>Dromaeosaurs</a:t>
            </a:r>
          </a:p>
        </p:txBody>
      </p:sp>
      <p:pic>
        <p:nvPicPr>
          <p:cNvPr id="11" name="Picture 10">
            <a:extLst>
              <a:ext uri="{FF2B5EF4-FFF2-40B4-BE49-F238E27FC236}">
                <a16:creationId xmlns:a16="http://schemas.microsoft.com/office/drawing/2014/main" id="{51904DB9-F6CF-405A-86E1-36EC641CD39E}"/>
              </a:ext>
            </a:extLst>
          </p:cNvPr>
          <p:cNvPicPr>
            <a:picLocks noChangeAspect="1"/>
          </p:cNvPicPr>
          <p:nvPr/>
        </p:nvPicPr>
        <p:blipFill rotWithShape="1">
          <a:blip r:embed="rId5"/>
          <a:srcRect l="14820" r="5129"/>
          <a:stretch/>
        </p:blipFill>
        <p:spPr>
          <a:xfrm>
            <a:off x="532469" y="3202102"/>
            <a:ext cx="4686909" cy="3491185"/>
          </a:xfrm>
          <a:prstGeom prst="rect">
            <a:avLst/>
          </a:prstGeom>
        </p:spPr>
      </p:pic>
    </p:spTree>
    <p:extLst>
      <p:ext uri="{BB962C8B-B14F-4D97-AF65-F5344CB8AC3E}">
        <p14:creationId xmlns:p14="http://schemas.microsoft.com/office/powerpoint/2010/main" val="302343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circle(in)">
                                      <p:cBhvr>
                                        <p:cTn id="45" dur="2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0"/>
                                        <p:tgtEl>
                                          <p:spTgt spid="10"/>
                                        </p:tgtEl>
                                      </p:cBhvr>
                                    </p:animEffect>
                                    <p:anim calcmode="lin" valueType="num">
                                      <p:cBhvr>
                                        <p:cTn id="51" dur="1000" fill="hold"/>
                                        <p:tgtEl>
                                          <p:spTgt spid="10"/>
                                        </p:tgtEl>
                                        <p:attrNameLst>
                                          <p:attrName>ppt_x</p:attrName>
                                        </p:attrNameLst>
                                      </p:cBhvr>
                                      <p:tavLst>
                                        <p:tav tm="0">
                                          <p:val>
                                            <p:strVal val="#ppt_x"/>
                                          </p:val>
                                        </p:tav>
                                        <p:tav tm="100000">
                                          <p:val>
                                            <p:strVal val="#ppt_x"/>
                                          </p:val>
                                        </p:tav>
                                      </p:tavLst>
                                    </p:anim>
                                    <p:anim calcmode="lin" valueType="num">
                                      <p:cBhvr>
                                        <p:cTn id="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1000" fill="hold"/>
                                        <p:tgtEl>
                                          <p:spTgt spid="11"/>
                                        </p:tgtEl>
                                        <p:attrNameLst>
                                          <p:attrName>ppt_w</p:attrName>
                                        </p:attrNameLst>
                                      </p:cBhvr>
                                      <p:tavLst>
                                        <p:tav tm="0">
                                          <p:val>
                                            <p:fltVal val="0"/>
                                          </p:val>
                                        </p:tav>
                                        <p:tav tm="100000">
                                          <p:val>
                                            <p:strVal val="#ppt_w"/>
                                          </p:val>
                                        </p:tav>
                                      </p:tavLst>
                                    </p:anim>
                                    <p:anim calcmode="lin" valueType="num">
                                      <p:cBhvr>
                                        <p:cTn id="65" dur="1000" fill="hold"/>
                                        <p:tgtEl>
                                          <p:spTgt spid="11"/>
                                        </p:tgtEl>
                                        <p:attrNameLst>
                                          <p:attrName>ppt_h</p:attrName>
                                        </p:attrNameLst>
                                      </p:cBhvr>
                                      <p:tavLst>
                                        <p:tav tm="0">
                                          <p:val>
                                            <p:fltVal val="0"/>
                                          </p:val>
                                        </p:tav>
                                        <p:tav tm="100000">
                                          <p:val>
                                            <p:strVal val="#ppt_h"/>
                                          </p:val>
                                        </p:tav>
                                      </p:tavLst>
                                    </p:anim>
                                    <p:anim calcmode="lin" valueType="num">
                                      <p:cBhvr>
                                        <p:cTn id="66" dur="1000" fill="hold"/>
                                        <p:tgtEl>
                                          <p:spTgt spid="11"/>
                                        </p:tgtEl>
                                        <p:attrNameLst>
                                          <p:attrName>style.rotation</p:attrName>
                                        </p:attrNameLst>
                                      </p:cBhvr>
                                      <p:tavLst>
                                        <p:tav tm="0">
                                          <p:val>
                                            <p:fltVal val="90"/>
                                          </p:val>
                                        </p:tav>
                                        <p:tav tm="100000">
                                          <p:val>
                                            <p:fltVal val="0"/>
                                          </p:val>
                                        </p:tav>
                                      </p:tavLst>
                                    </p:anim>
                                    <p:animEffect transition="in" filter="fade">
                                      <p:cBhvr>
                                        <p:cTn id="6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7462" y="374329"/>
            <a:ext cx="10797315" cy="861075"/>
          </a:xfrm>
        </p:spPr>
        <p:txBody>
          <a:bodyPr>
            <a:normAutofit fontScale="90000"/>
          </a:bodyPr>
          <a:lstStyle/>
          <a:p>
            <a:r>
              <a:rPr lang="en-US" sz="4000" dirty="0">
                <a:effectLst>
                  <a:outerShdw blurRad="38100" dist="38100" dir="2700000" algn="tl">
                    <a:srgbClr val="000000">
                      <a:alpha val="43137"/>
                    </a:srgbClr>
                  </a:outerShdw>
                </a:effectLst>
                <a:latin typeface="Calibri" panose="020F0502020204030204" pitchFamily="34" charset="0"/>
              </a:rPr>
              <a:t>dinosaurs share MORE THAN 50 characteristics</a:t>
            </a:r>
            <a:br>
              <a:rPr lang="en-US" sz="4400" dirty="0">
                <a:effectLst>
                  <a:outerShdw blurRad="38100" dist="38100" dir="2700000" algn="tl">
                    <a:srgbClr val="000000">
                      <a:alpha val="43137"/>
                    </a:srgbClr>
                  </a:outerShdw>
                </a:effectLst>
              </a:rPr>
            </a:br>
            <a:endParaRPr lang="en-US" dirty="0">
              <a:effectLst>
                <a:outerShdw blurRad="38100" dist="38100" dir="2700000" algn="tl">
                  <a:srgbClr val="000000">
                    <a:alpha val="43137"/>
                  </a:srgbClr>
                </a:outerShdw>
              </a:effectLst>
            </a:endParaRPr>
          </a:p>
        </p:txBody>
      </p:sp>
      <p:sp>
        <p:nvSpPr>
          <p:cNvPr id="3" name="TextBox 2"/>
          <p:cNvSpPr txBox="1"/>
          <p:nvPr/>
        </p:nvSpPr>
        <p:spPr>
          <a:xfrm>
            <a:off x="622845" y="1590847"/>
            <a:ext cx="2273379" cy="369332"/>
          </a:xfrm>
          <a:prstGeom prst="rect">
            <a:avLst/>
          </a:prstGeom>
          <a:noFill/>
        </p:spPr>
        <p:txBody>
          <a:bodyPr wrap="none" rtlCol="0">
            <a:spAutoFit/>
          </a:bodyPr>
          <a:lstStyle/>
          <a:p>
            <a:r>
              <a:rPr lang="en-US" dirty="0">
                <a:latin typeface="Calibri" panose="020F0502020204030204" pitchFamily="34" charset="0"/>
              </a:rPr>
              <a:t>Glenoid faces caudally</a:t>
            </a:r>
          </a:p>
        </p:txBody>
      </p:sp>
      <p:sp>
        <p:nvSpPr>
          <p:cNvPr id="4" name="TextBox 3"/>
          <p:cNvSpPr txBox="1"/>
          <p:nvPr/>
        </p:nvSpPr>
        <p:spPr>
          <a:xfrm>
            <a:off x="5589558" y="1406181"/>
            <a:ext cx="4089261" cy="369332"/>
          </a:xfrm>
          <a:prstGeom prst="rect">
            <a:avLst/>
          </a:prstGeom>
          <a:noFill/>
        </p:spPr>
        <p:txBody>
          <a:bodyPr wrap="none" rtlCol="0">
            <a:spAutoFit/>
          </a:bodyPr>
          <a:lstStyle/>
          <a:p>
            <a:r>
              <a:rPr lang="en-US" dirty="0">
                <a:latin typeface="Calibri" panose="020F0502020204030204" pitchFamily="34" charset="0"/>
              </a:rPr>
              <a:t>Long, low </a:t>
            </a:r>
            <a:r>
              <a:rPr lang="en-US" dirty="0" err="1">
                <a:latin typeface="Calibri" panose="020F0502020204030204" pitchFamily="34" charset="0"/>
              </a:rPr>
              <a:t>deltopectoral</a:t>
            </a:r>
            <a:r>
              <a:rPr lang="en-US" dirty="0">
                <a:latin typeface="Calibri" panose="020F0502020204030204" pitchFamily="34" charset="0"/>
              </a:rPr>
              <a:t> crest on </a:t>
            </a:r>
            <a:r>
              <a:rPr lang="en-US" dirty="0" err="1">
                <a:latin typeface="Calibri" panose="020F0502020204030204" pitchFamily="34" charset="0"/>
              </a:rPr>
              <a:t>humerus</a:t>
            </a:r>
            <a:endParaRPr lang="en-US" dirty="0">
              <a:latin typeface="Calibri" panose="020F0502020204030204" pitchFamily="34" charset="0"/>
            </a:endParaRPr>
          </a:p>
        </p:txBody>
      </p:sp>
      <p:sp>
        <p:nvSpPr>
          <p:cNvPr id="5" name="TextBox 4"/>
          <p:cNvSpPr txBox="1"/>
          <p:nvPr/>
        </p:nvSpPr>
        <p:spPr>
          <a:xfrm>
            <a:off x="6905652" y="4672422"/>
            <a:ext cx="3570914" cy="369332"/>
          </a:xfrm>
          <a:prstGeom prst="rect">
            <a:avLst/>
          </a:prstGeom>
          <a:noFill/>
        </p:spPr>
        <p:txBody>
          <a:bodyPr wrap="none" rtlCol="0">
            <a:spAutoFit/>
          </a:bodyPr>
          <a:lstStyle/>
          <a:p>
            <a:r>
              <a:rPr lang="en-US" dirty="0">
                <a:latin typeface="Calibri" panose="020F0502020204030204" pitchFamily="34" charset="0"/>
              </a:rPr>
              <a:t>Ascending process on the </a:t>
            </a:r>
            <a:r>
              <a:rPr lang="en-US" dirty="0" err="1">
                <a:latin typeface="Calibri" panose="020F0502020204030204" pitchFamily="34" charset="0"/>
              </a:rPr>
              <a:t>astragalus</a:t>
            </a:r>
            <a:endParaRPr lang="en-US" dirty="0">
              <a:latin typeface="Calibri" panose="020F0502020204030204" pitchFamily="34" charset="0"/>
            </a:endParaRPr>
          </a:p>
        </p:txBody>
      </p:sp>
      <p:sp>
        <p:nvSpPr>
          <p:cNvPr id="7" name="TextBox 6"/>
          <p:cNvSpPr txBox="1"/>
          <p:nvPr/>
        </p:nvSpPr>
        <p:spPr>
          <a:xfrm>
            <a:off x="1738468" y="4071913"/>
            <a:ext cx="2164952" cy="369332"/>
          </a:xfrm>
          <a:prstGeom prst="rect">
            <a:avLst/>
          </a:prstGeom>
          <a:noFill/>
        </p:spPr>
        <p:txBody>
          <a:bodyPr wrap="none" rtlCol="0">
            <a:spAutoFit/>
          </a:bodyPr>
          <a:lstStyle/>
          <a:p>
            <a:r>
              <a:rPr lang="en-US" dirty="0">
                <a:latin typeface="Calibri" panose="020F0502020204030204" pitchFamily="34" charset="0"/>
              </a:rPr>
              <a:t>Brevis fossa on pelvis</a:t>
            </a:r>
          </a:p>
        </p:txBody>
      </p:sp>
      <p:sp>
        <p:nvSpPr>
          <p:cNvPr id="9" name="TextBox 8"/>
          <p:cNvSpPr txBox="1"/>
          <p:nvPr/>
        </p:nvSpPr>
        <p:spPr>
          <a:xfrm>
            <a:off x="6905652" y="2389301"/>
            <a:ext cx="3087512" cy="369332"/>
          </a:xfrm>
          <a:prstGeom prst="rect">
            <a:avLst/>
          </a:prstGeom>
          <a:noFill/>
        </p:spPr>
        <p:txBody>
          <a:bodyPr wrap="none" rtlCol="0">
            <a:spAutoFit/>
          </a:bodyPr>
          <a:lstStyle/>
          <a:p>
            <a:r>
              <a:rPr lang="en-US" dirty="0">
                <a:latin typeface="Calibri" panose="020F0502020204030204" pitchFamily="34" charset="0"/>
              </a:rPr>
              <a:t>Femur with a ball-shaped head</a:t>
            </a:r>
          </a:p>
        </p:txBody>
      </p:sp>
      <p:sp>
        <p:nvSpPr>
          <p:cNvPr id="10" name="TextBox 9"/>
          <p:cNvSpPr txBox="1"/>
          <p:nvPr/>
        </p:nvSpPr>
        <p:spPr>
          <a:xfrm>
            <a:off x="6376119" y="3823500"/>
            <a:ext cx="3192541" cy="369332"/>
          </a:xfrm>
          <a:prstGeom prst="rect">
            <a:avLst/>
          </a:prstGeom>
          <a:noFill/>
        </p:spPr>
        <p:txBody>
          <a:bodyPr wrap="none" rtlCol="0">
            <a:spAutoFit/>
          </a:bodyPr>
          <a:lstStyle/>
          <a:p>
            <a:r>
              <a:rPr lang="en-US" dirty="0">
                <a:latin typeface="Calibri" panose="020F0502020204030204" pitchFamily="34" charset="0"/>
              </a:rPr>
              <a:t>Supracetabular buttress present</a:t>
            </a:r>
          </a:p>
        </p:txBody>
      </p:sp>
      <p:sp>
        <p:nvSpPr>
          <p:cNvPr id="11" name="TextBox 10"/>
          <p:cNvSpPr txBox="1"/>
          <p:nvPr/>
        </p:nvSpPr>
        <p:spPr>
          <a:xfrm>
            <a:off x="977462" y="2560482"/>
            <a:ext cx="4807663" cy="369332"/>
          </a:xfrm>
          <a:prstGeom prst="rect">
            <a:avLst/>
          </a:prstGeom>
          <a:noFill/>
        </p:spPr>
        <p:txBody>
          <a:bodyPr wrap="none" rtlCol="0">
            <a:spAutoFit/>
          </a:bodyPr>
          <a:lstStyle/>
          <a:p>
            <a:r>
              <a:rPr lang="en-US" dirty="0">
                <a:latin typeface="Calibri" panose="020F0502020204030204" pitchFamily="34" charset="0"/>
              </a:rPr>
              <a:t>Proximal articulation of the calcaneum is concave</a:t>
            </a:r>
          </a:p>
        </p:txBody>
      </p:sp>
      <p:pic>
        <p:nvPicPr>
          <p:cNvPr id="1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272" y="0"/>
            <a:ext cx="12261272" cy="6858000"/>
          </a:xfrm>
        </p:spPr>
      </p:pic>
      <p:sp>
        <p:nvSpPr>
          <p:cNvPr id="6" name="TextBox 5"/>
          <p:cNvSpPr txBox="1"/>
          <p:nvPr/>
        </p:nvSpPr>
        <p:spPr>
          <a:xfrm>
            <a:off x="6538604" y="236794"/>
            <a:ext cx="734096" cy="1569660"/>
          </a:xfrm>
          <a:prstGeom prst="rect">
            <a:avLst/>
          </a:prstGeom>
          <a:noFill/>
        </p:spPr>
        <p:txBody>
          <a:bodyPr wrap="square" rtlCol="0">
            <a:spAutoFit/>
          </a:bodyPr>
          <a:lstStyle/>
          <a:p>
            <a:r>
              <a:rPr lang="en-US" sz="9600" dirty="0">
                <a:solidFill>
                  <a:schemeClr val="bg1"/>
                </a:solidFill>
              </a:rPr>
              <a:t>?</a:t>
            </a:r>
          </a:p>
        </p:txBody>
      </p:sp>
    </p:spTree>
    <p:extLst>
      <p:ext uri="{BB962C8B-B14F-4D97-AF65-F5344CB8AC3E}">
        <p14:creationId xmlns:p14="http://schemas.microsoft.com/office/powerpoint/2010/main" val="15196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31"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1000" fill="hold"/>
                                        <p:tgtEl>
                                          <p:spTgt spid="5"/>
                                        </p:tgtEl>
                                        <p:attrNameLst>
                                          <p:attrName>ppt_w</p:attrName>
                                        </p:attrNameLst>
                                      </p:cBhvr>
                                      <p:tavLst>
                                        <p:tav tm="0">
                                          <p:val>
                                            <p:fltVal val="0"/>
                                          </p:val>
                                        </p:tav>
                                        <p:tav tm="100000">
                                          <p:val>
                                            <p:strVal val="#ppt_w"/>
                                          </p:val>
                                        </p:tav>
                                      </p:tavLst>
                                    </p:anim>
                                    <p:anim calcmode="lin" valueType="num">
                                      <p:cBhvr>
                                        <p:cTn id="41" dur="1000" fill="hold"/>
                                        <p:tgtEl>
                                          <p:spTgt spid="5"/>
                                        </p:tgtEl>
                                        <p:attrNameLst>
                                          <p:attrName>ppt_h</p:attrName>
                                        </p:attrNameLst>
                                      </p:cBhvr>
                                      <p:tavLst>
                                        <p:tav tm="0">
                                          <p:val>
                                            <p:fltVal val="0"/>
                                          </p:val>
                                        </p:tav>
                                        <p:tav tm="100000">
                                          <p:val>
                                            <p:strVal val="#ppt_h"/>
                                          </p:val>
                                        </p:tav>
                                      </p:tavLst>
                                    </p:anim>
                                    <p:anim calcmode="lin" valueType="num">
                                      <p:cBhvr>
                                        <p:cTn id="42" dur="1000" fill="hold"/>
                                        <p:tgtEl>
                                          <p:spTgt spid="5"/>
                                        </p:tgtEl>
                                        <p:attrNameLst>
                                          <p:attrName>style.rotation</p:attrName>
                                        </p:attrNameLst>
                                      </p:cBhvr>
                                      <p:tavLst>
                                        <p:tav tm="0">
                                          <p:val>
                                            <p:fltVal val="90"/>
                                          </p:val>
                                        </p:tav>
                                        <p:tav tm="100000">
                                          <p:val>
                                            <p:fltVal val="0"/>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randombar(horizontal)">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9" grpId="0"/>
      <p:bldP spid="10" grpId="0"/>
      <p:bldP spid="11"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B1975-6E7A-458F-807C-FBC606977BF3}"/>
              </a:ext>
            </a:extLst>
          </p:cNvPr>
          <p:cNvSpPr>
            <a:spLocks noGrp="1"/>
          </p:cNvSpPr>
          <p:nvPr>
            <p:ph type="title"/>
          </p:nvPr>
        </p:nvSpPr>
        <p:spPr>
          <a:xfrm>
            <a:off x="486936" y="358774"/>
            <a:ext cx="11582400" cy="838200"/>
          </a:xfrm>
        </p:spPr>
        <p:txBody>
          <a:bodyPr/>
          <a:lstStyle/>
          <a:p>
            <a:r>
              <a:rPr lang="en-US" dirty="0"/>
              <a:t>Questions?</a:t>
            </a:r>
          </a:p>
        </p:txBody>
      </p:sp>
    </p:spTree>
    <p:extLst>
      <p:ext uri="{BB962C8B-B14F-4D97-AF65-F5344CB8AC3E}">
        <p14:creationId xmlns:p14="http://schemas.microsoft.com/office/powerpoint/2010/main" val="1952514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45245"/>
            <a:ext cx="11582400" cy="838200"/>
          </a:xfrm>
        </p:spPr>
        <p:txBody>
          <a:bodyPr/>
          <a:lstStyle/>
          <a:p>
            <a:r>
              <a:rPr lang="en-US" dirty="0"/>
              <a:t>triceratops</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28815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pic>
        <p:nvPicPr>
          <p:cNvPr id="7" name="Picture 6">
            <a:extLst>
              <a:ext uri="{FF2B5EF4-FFF2-40B4-BE49-F238E27FC236}">
                <a16:creationId xmlns:a16="http://schemas.microsoft.com/office/drawing/2014/main" id="{BC251333-DC1B-4AFC-9737-049C00C1C0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963" y="1400322"/>
            <a:ext cx="4286250" cy="2752725"/>
          </a:xfrm>
          <a:prstGeom prst="rect">
            <a:avLst/>
          </a:prstGeom>
        </p:spPr>
      </p:pic>
    </p:spTree>
    <p:extLst>
      <p:ext uri="{BB962C8B-B14F-4D97-AF65-F5344CB8AC3E}">
        <p14:creationId xmlns:p14="http://schemas.microsoft.com/office/powerpoint/2010/main" val="54350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000"/>
                                        <p:tgtEl>
                                          <p:spTgt spid="10"/>
                                        </p:tgtEl>
                                      </p:cBhvr>
                                    </p:animEffect>
                                    <p:anim calcmode="lin" valueType="num">
                                      <p:cBhvr>
                                        <p:cTn id="36" dur="2000" fill="hold"/>
                                        <p:tgtEl>
                                          <p:spTgt spid="10"/>
                                        </p:tgtEl>
                                        <p:attrNameLst>
                                          <p:attrName>ppt_w</p:attrName>
                                        </p:attrNameLst>
                                      </p:cBhvr>
                                      <p:tavLst>
                                        <p:tav tm="0" fmla="#ppt_w*sin(2.5*pi*$)">
                                          <p:val>
                                            <p:fltVal val="0"/>
                                          </p:val>
                                        </p:tav>
                                        <p:tav tm="100000">
                                          <p:val>
                                            <p:fltVal val="1"/>
                                          </p:val>
                                        </p:tav>
                                      </p:tavLst>
                                    </p:anim>
                                    <p:anim calcmode="lin" valueType="num">
                                      <p:cBhvr>
                                        <p:cTn id="37"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47FDC-B85F-4ED2-93FA-DF9F589851E0}"/>
              </a:ext>
            </a:extLst>
          </p:cNvPr>
          <p:cNvSpPr>
            <a:spLocks noGrp="1"/>
          </p:cNvSpPr>
          <p:nvPr>
            <p:ph type="title"/>
          </p:nvPr>
        </p:nvSpPr>
        <p:spPr>
          <a:xfrm>
            <a:off x="406400" y="358774"/>
            <a:ext cx="11582400" cy="838200"/>
          </a:xfrm>
        </p:spPr>
        <p:txBody>
          <a:bodyPr/>
          <a:lstStyle/>
          <a:p>
            <a:r>
              <a:rPr lang="en-US" dirty="0"/>
              <a:t>Triceratops: cows of the cretaceous</a:t>
            </a:r>
          </a:p>
        </p:txBody>
      </p:sp>
      <p:sp>
        <p:nvSpPr>
          <p:cNvPr id="3" name="Content Placeholder 2">
            <a:extLst>
              <a:ext uri="{FF2B5EF4-FFF2-40B4-BE49-F238E27FC236}">
                <a16:creationId xmlns:a16="http://schemas.microsoft.com/office/drawing/2014/main" id="{11358E30-51AF-475E-9B4B-55C72AC78417}"/>
              </a:ext>
            </a:extLst>
          </p:cNvPr>
          <p:cNvSpPr>
            <a:spLocks noGrp="1"/>
          </p:cNvSpPr>
          <p:nvPr>
            <p:ph idx="1"/>
          </p:nvPr>
        </p:nvSpPr>
        <p:spPr>
          <a:xfrm>
            <a:off x="406400" y="1554163"/>
            <a:ext cx="2202985" cy="1010617"/>
          </a:xfrm>
        </p:spPr>
        <p:txBody>
          <a:bodyPr/>
          <a:lstStyle/>
          <a:p>
            <a:pPr marL="0" indent="0">
              <a:buNone/>
            </a:pPr>
            <a:r>
              <a:rPr lang="en-US" dirty="0" err="1"/>
              <a:t>Dinomite</a:t>
            </a:r>
            <a:endParaRPr lang="en-US" dirty="0"/>
          </a:p>
        </p:txBody>
      </p:sp>
      <p:sp>
        <p:nvSpPr>
          <p:cNvPr id="5" name="TextBox 4">
            <a:extLst>
              <a:ext uri="{FF2B5EF4-FFF2-40B4-BE49-F238E27FC236}">
                <a16:creationId xmlns:a16="http://schemas.microsoft.com/office/drawing/2014/main" id="{8D77289B-7040-4C4E-AAB1-8EA3A7510AFC}"/>
              </a:ext>
            </a:extLst>
          </p:cNvPr>
          <p:cNvSpPr txBox="1"/>
          <p:nvPr/>
        </p:nvSpPr>
        <p:spPr>
          <a:xfrm>
            <a:off x="4013797" y="1474696"/>
            <a:ext cx="2183803" cy="584775"/>
          </a:xfrm>
          <a:prstGeom prst="rect">
            <a:avLst/>
          </a:prstGeom>
          <a:noFill/>
        </p:spPr>
        <p:txBody>
          <a:bodyPr wrap="none" rtlCol="0">
            <a:spAutoFit/>
          </a:bodyPr>
          <a:lstStyle/>
          <a:p>
            <a:r>
              <a:rPr lang="en-US" sz="3200" dirty="0"/>
              <a:t>Woody Alan</a:t>
            </a:r>
          </a:p>
        </p:txBody>
      </p:sp>
      <p:sp>
        <p:nvSpPr>
          <p:cNvPr id="6" name="TextBox 5">
            <a:extLst>
              <a:ext uri="{FF2B5EF4-FFF2-40B4-BE49-F238E27FC236}">
                <a16:creationId xmlns:a16="http://schemas.microsoft.com/office/drawing/2014/main" id="{6E80AEE7-F2F5-4A83-99D8-E29BCE082C3B}"/>
              </a:ext>
            </a:extLst>
          </p:cNvPr>
          <p:cNvSpPr txBox="1"/>
          <p:nvPr/>
        </p:nvSpPr>
        <p:spPr>
          <a:xfrm>
            <a:off x="7103327" y="1474695"/>
            <a:ext cx="1655197" cy="584775"/>
          </a:xfrm>
          <a:prstGeom prst="rect">
            <a:avLst/>
          </a:prstGeom>
          <a:noFill/>
        </p:spPr>
        <p:txBody>
          <a:bodyPr wrap="none" rtlCol="0">
            <a:spAutoFit/>
          </a:bodyPr>
          <a:lstStyle/>
          <a:p>
            <a:r>
              <a:rPr lang="en-US" sz="3200" dirty="0" err="1"/>
              <a:t>Braylynn</a:t>
            </a:r>
            <a:endParaRPr lang="en-US" sz="3200" dirty="0"/>
          </a:p>
        </p:txBody>
      </p:sp>
      <p:sp>
        <p:nvSpPr>
          <p:cNvPr id="7" name="TextBox 6">
            <a:extLst>
              <a:ext uri="{FF2B5EF4-FFF2-40B4-BE49-F238E27FC236}">
                <a16:creationId xmlns:a16="http://schemas.microsoft.com/office/drawing/2014/main" id="{B006D3B8-7C7F-4565-8EF4-C5B0939BAB87}"/>
              </a:ext>
            </a:extLst>
          </p:cNvPr>
          <p:cNvSpPr txBox="1"/>
          <p:nvPr/>
        </p:nvSpPr>
        <p:spPr>
          <a:xfrm>
            <a:off x="4933662" y="5914451"/>
            <a:ext cx="2324675" cy="584775"/>
          </a:xfrm>
          <a:prstGeom prst="rect">
            <a:avLst/>
          </a:prstGeom>
          <a:noFill/>
        </p:spPr>
        <p:txBody>
          <a:bodyPr wrap="none" rtlCol="0">
            <a:spAutoFit/>
          </a:bodyPr>
          <a:lstStyle/>
          <a:p>
            <a:r>
              <a:rPr lang="en-US" sz="3200" dirty="0"/>
              <a:t>Chelsea Bell</a:t>
            </a:r>
          </a:p>
        </p:txBody>
      </p:sp>
      <p:sp>
        <p:nvSpPr>
          <p:cNvPr id="9" name="TextBox 8">
            <a:extLst>
              <a:ext uri="{FF2B5EF4-FFF2-40B4-BE49-F238E27FC236}">
                <a16:creationId xmlns:a16="http://schemas.microsoft.com/office/drawing/2014/main" id="{C138B295-577E-4316-8A04-AD6A9B6798ED}"/>
              </a:ext>
            </a:extLst>
          </p:cNvPr>
          <p:cNvSpPr txBox="1"/>
          <p:nvPr/>
        </p:nvSpPr>
        <p:spPr>
          <a:xfrm>
            <a:off x="1048215" y="2844225"/>
            <a:ext cx="1340816" cy="584775"/>
          </a:xfrm>
          <a:prstGeom prst="rect">
            <a:avLst/>
          </a:prstGeom>
          <a:noFill/>
        </p:spPr>
        <p:txBody>
          <a:bodyPr wrap="none" rtlCol="0">
            <a:spAutoFit/>
          </a:bodyPr>
          <a:lstStyle/>
          <a:p>
            <a:r>
              <a:rPr lang="en-US" sz="3200" dirty="0"/>
              <a:t>Karma</a:t>
            </a:r>
          </a:p>
        </p:txBody>
      </p:sp>
      <p:sp>
        <p:nvSpPr>
          <p:cNvPr id="10" name="TextBox 9">
            <a:extLst>
              <a:ext uri="{FF2B5EF4-FFF2-40B4-BE49-F238E27FC236}">
                <a16:creationId xmlns:a16="http://schemas.microsoft.com/office/drawing/2014/main" id="{84D53992-B2C3-472F-9AC7-34386671C802}"/>
              </a:ext>
            </a:extLst>
          </p:cNvPr>
          <p:cNvSpPr txBox="1"/>
          <p:nvPr/>
        </p:nvSpPr>
        <p:spPr>
          <a:xfrm>
            <a:off x="9575796" y="2564780"/>
            <a:ext cx="1047466" cy="584775"/>
          </a:xfrm>
          <a:prstGeom prst="rect">
            <a:avLst/>
          </a:prstGeom>
          <a:noFill/>
        </p:spPr>
        <p:txBody>
          <a:bodyPr wrap="none" rtlCol="0">
            <a:spAutoFit/>
          </a:bodyPr>
          <a:lstStyle/>
          <a:p>
            <a:r>
              <a:rPr lang="en-US" sz="3200" dirty="0" err="1"/>
              <a:t>Kaity</a:t>
            </a:r>
            <a:endParaRPr lang="en-US" sz="3200" dirty="0"/>
          </a:p>
        </p:txBody>
      </p:sp>
      <p:sp>
        <p:nvSpPr>
          <p:cNvPr id="11" name="TextBox 10">
            <a:extLst>
              <a:ext uri="{FF2B5EF4-FFF2-40B4-BE49-F238E27FC236}">
                <a16:creationId xmlns:a16="http://schemas.microsoft.com/office/drawing/2014/main" id="{BCF89211-AB08-46C1-B2C6-F4CAD1ED0076}"/>
              </a:ext>
            </a:extLst>
          </p:cNvPr>
          <p:cNvSpPr txBox="1"/>
          <p:nvPr/>
        </p:nvSpPr>
        <p:spPr>
          <a:xfrm>
            <a:off x="1718623" y="4203978"/>
            <a:ext cx="1050288" cy="584775"/>
          </a:xfrm>
          <a:prstGeom prst="rect">
            <a:avLst/>
          </a:prstGeom>
          <a:noFill/>
        </p:spPr>
        <p:txBody>
          <a:bodyPr wrap="none" rtlCol="0">
            <a:spAutoFit/>
          </a:bodyPr>
          <a:lstStyle/>
          <a:p>
            <a:r>
              <a:rPr lang="en-US" sz="3200" dirty="0"/>
              <a:t>Sage</a:t>
            </a:r>
          </a:p>
        </p:txBody>
      </p:sp>
      <p:sp>
        <p:nvSpPr>
          <p:cNvPr id="12" name="TextBox 11">
            <a:extLst>
              <a:ext uri="{FF2B5EF4-FFF2-40B4-BE49-F238E27FC236}">
                <a16:creationId xmlns:a16="http://schemas.microsoft.com/office/drawing/2014/main" id="{6CD93586-5F47-4788-93BE-39A97473418E}"/>
              </a:ext>
            </a:extLst>
          </p:cNvPr>
          <p:cNvSpPr txBox="1"/>
          <p:nvPr/>
        </p:nvSpPr>
        <p:spPr>
          <a:xfrm>
            <a:off x="9054794" y="3911590"/>
            <a:ext cx="1911677" cy="584775"/>
          </a:xfrm>
          <a:prstGeom prst="rect">
            <a:avLst/>
          </a:prstGeom>
          <a:noFill/>
        </p:spPr>
        <p:txBody>
          <a:bodyPr wrap="none" rtlCol="0">
            <a:spAutoFit/>
          </a:bodyPr>
          <a:lstStyle/>
          <a:p>
            <a:r>
              <a:rPr lang="en-US" sz="3200" dirty="0"/>
              <a:t>Blue Devil</a:t>
            </a:r>
          </a:p>
        </p:txBody>
      </p:sp>
      <p:pic>
        <p:nvPicPr>
          <p:cNvPr id="13" name="Online Media 12" title="Chelsea Bell">
            <a:hlinkClick r:id="" action="ppaction://media"/>
            <a:extLst>
              <a:ext uri="{FF2B5EF4-FFF2-40B4-BE49-F238E27FC236}">
                <a16:creationId xmlns:a16="http://schemas.microsoft.com/office/drawing/2014/main" id="{39A1B5DD-7799-411F-950F-28EA2C09224E}"/>
              </a:ext>
            </a:extLst>
          </p:cNvPr>
          <p:cNvPicPr>
            <a:picLocks noRot="1" noChangeAspect="1"/>
          </p:cNvPicPr>
          <p:nvPr>
            <a:videoFile r:link="rId1"/>
          </p:nvPr>
        </p:nvPicPr>
        <p:blipFill>
          <a:blip r:embed="rId3"/>
          <a:stretch>
            <a:fillRect/>
          </a:stretch>
        </p:blipFill>
        <p:spPr>
          <a:xfrm>
            <a:off x="3181350" y="1244600"/>
            <a:ext cx="5829300" cy="4368800"/>
          </a:xfrm>
          <a:prstGeom prst="rect">
            <a:avLst/>
          </a:prstGeom>
        </p:spPr>
      </p:pic>
      <p:sp>
        <p:nvSpPr>
          <p:cNvPr id="4" name="TextBox 3">
            <a:extLst>
              <a:ext uri="{FF2B5EF4-FFF2-40B4-BE49-F238E27FC236}">
                <a16:creationId xmlns:a16="http://schemas.microsoft.com/office/drawing/2014/main" id="{380D8045-FD82-8360-D4CD-1CC179DB93ED}"/>
              </a:ext>
            </a:extLst>
          </p:cNvPr>
          <p:cNvSpPr txBox="1"/>
          <p:nvPr/>
        </p:nvSpPr>
        <p:spPr>
          <a:xfrm>
            <a:off x="9575796" y="1722474"/>
            <a:ext cx="2183803" cy="584775"/>
          </a:xfrm>
          <a:prstGeom prst="rect">
            <a:avLst/>
          </a:prstGeom>
          <a:noFill/>
        </p:spPr>
        <p:txBody>
          <a:bodyPr wrap="none" rtlCol="0">
            <a:spAutoFit/>
          </a:bodyPr>
          <a:lstStyle/>
          <a:p>
            <a:r>
              <a:rPr lang="en-US" sz="3200" dirty="0"/>
              <a:t>Woody Alan</a:t>
            </a:r>
          </a:p>
        </p:txBody>
      </p:sp>
    </p:spTree>
    <p:extLst>
      <p:ext uri="{BB962C8B-B14F-4D97-AF65-F5344CB8AC3E}">
        <p14:creationId xmlns:p14="http://schemas.microsoft.com/office/powerpoint/2010/main" val="2227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heel(1)">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0" fill="hold" display="0">
                  <p:stCondLst>
                    <p:cond delay="indefinite"/>
                  </p:stCondLst>
                </p:cTn>
                <p:tgtEl>
                  <p:spTgt spid="13"/>
                </p:tgtEl>
              </p:cMediaNode>
            </p:video>
          </p:childTnLst>
        </p:cTn>
      </p:par>
    </p:tnLst>
    <p:bldLst>
      <p:bldP spid="3" grpId="0" build="p"/>
      <p:bldP spid="5" grpId="0"/>
      <p:bldP spid="6" grpId="0"/>
      <p:bldP spid="7" grpId="0"/>
      <p:bldP spid="9" grpId="0"/>
      <p:bldP spid="10"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3351-D2A2-405E-97A6-C91D3D96E96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A7EDFB-3BEA-48FE-8829-33D40779876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4352794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4D6AA-EE10-43FA-8815-527A6C34D01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8BC1EC4-B813-4C07-AB4D-59BB1F2DD5C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731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02E8-325D-4663-AF00-DE50FDFA4F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F46EECF-BBBE-45B0-B685-A9F0A0B840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852482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5D580-F6D2-4193-9CC3-418623C6272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B214FB1-95D7-4AAE-B328-163330D8991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553097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p:txBody>
          <a:bodyPr/>
          <a:lstStyle/>
          <a:p>
            <a:r>
              <a:rPr lang="en-US" dirty="0"/>
              <a:t>Pachycephalosaur</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28815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spTree>
    <p:extLst>
      <p:ext uri="{BB962C8B-B14F-4D97-AF65-F5344CB8AC3E}">
        <p14:creationId xmlns:p14="http://schemas.microsoft.com/office/powerpoint/2010/main" val="33329624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p:txBody>
          <a:bodyPr/>
          <a:lstStyle/>
          <a:p>
            <a:r>
              <a:rPr lang="en-US" dirty="0"/>
              <a:t>t. rex</a:t>
            </a:r>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630749"/>
          </a:xfrm>
        </p:spPr>
        <p:txBody>
          <a:bodyPr/>
          <a:lstStyle/>
          <a:p>
            <a:pPr marL="0" indent="0">
              <a:buNone/>
            </a:pPr>
            <a:r>
              <a:rPr lang="en-US" dirty="0"/>
              <a:t>Lived during Jurassic Period</a:t>
            </a:r>
          </a:p>
        </p:txBody>
      </p:sp>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2"/>
          <a:stretch>
            <a:fillRect/>
          </a:stretch>
        </p:blipFill>
        <p:spPr>
          <a:xfrm>
            <a:off x="5281710" y="1333215"/>
            <a:ext cx="1178062" cy="733988"/>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06400" y="2322680"/>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sp>
        <p:nvSpPr>
          <p:cNvPr id="8" name="TextBox 7">
            <a:extLst>
              <a:ext uri="{FF2B5EF4-FFF2-40B4-BE49-F238E27FC236}">
                <a16:creationId xmlns:a16="http://schemas.microsoft.com/office/drawing/2014/main" id="{F141121F-0E63-4DF6-A5ED-1804BB00114E}"/>
              </a:ext>
            </a:extLst>
          </p:cNvPr>
          <p:cNvSpPr txBox="1"/>
          <p:nvPr/>
        </p:nvSpPr>
        <p:spPr>
          <a:xfrm>
            <a:off x="406400" y="3629805"/>
            <a:ext cx="4190378" cy="584775"/>
          </a:xfrm>
          <a:prstGeom prst="rect">
            <a:avLst/>
          </a:prstGeom>
          <a:noFill/>
        </p:spPr>
        <p:txBody>
          <a:bodyPr wrap="none" rtlCol="0">
            <a:spAutoFit/>
          </a:bodyPr>
          <a:lstStyle/>
          <a:p>
            <a:r>
              <a:rPr lang="en-US" sz="3200" dirty="0"/>
              <a:t>Adapted for life on land</a:t>
            </a:r>
          </a:p>
        </p:txBody>
      </p:sp>
      <p:pic>
        <p:nvPicPr>
          <p:cNvPr id="10" name="Picture 9">
            <a:extLst>
              <a:ext uri="{FF2B5EF4-FFF2-40B4-BE49-F238E27FC236}">
                <a16:creationId xmlns:a16="http://schemas.microsoft.com/office/drawing/2014/main" id="{B9098E94-6A5B-4A90-9708-1145BB9E527D}"/>
              </a:ext>
            </a:extLst>
          </p:cNvPr>
          <p:cNvPicPr>
            <a:picLocks noChangeAspect="1"/>
          </p:cNvPicPr>
          <p:nvPr/>
        </p:nvPicPr>
        <p:blipFill>
          <a:blip r:embed="rId3"/>
          <a:stretch>
            <a:fillRect/>
          </a:stretch>
        </p:blipFill>
        <p:spPr>
          <a:xfrm>
            <a:off x="5281710" y="2288152"/>
            <a:ext cx="1178062" cy="733611"/>
          </a:xfrm>
          <a:prstGeom prst="rect">
            <a:avLst/>
          </a:prstGeom>
        </p:spPr>
      </p:pic>
      <p:pic>
        <p:nvPicPr>
          <p:cNvPr id="11" name="Picture 10">
            <a:extLst>
              <a:ext uri="{FF2B5EF4-FFF2-40B4-BE49-F238E27FC236}">
                <a16:creationId xmlns:a16="http://schemas.microsoft.com/office/drawing/2014/main" id="{87CBE3AF-4BCD-497D-8640-5F8CEF1C7C77}"/>
              </a:ext>
            </a:extLst>
          </p:cNvPr>
          <p:cNvPicPr>
            <a:picLocks noChangeAspect="1"/>
          </p:cNvPicPr>
          <p:nvPr/>
        </p:nvPicPr>
        <p:blipFill>
          <a:blip r:embed="rId3"/>
          <a:stretch>
            <a:fillRect/>
          </a:stretch>
        </p:blipFill>
        <p:spPr>
          <a:xfrm>
            <a:off x="5281710" y="3399898"/>
            <a:ext cx="1173971" cy="731064"/>
          </a:xfrm>
          <a:prstGeom prst="rect">
            <a:avLst/>
          </a:prstGeom>
        </p:spPr>
      </p:pic>
    </p:spTree>
    <p:extLst>
      <p:ext uri="{BB962C8B-B14F-4D97-AF65-F5344CB8AC3E}">
        <p14:creationId xmlns:p14="http://schemas.microsoft.com/office/powerpoint/2010/main" val="39445295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C6F58-C90D-4845-9545-DF47078987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37B857-6055-4948-BEF5-814E0F563967}"/>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9277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169" y="257566"/>
            <a:ext cx="9251302" cy="859344"/>
          </a:xfrm>
        </p:spPr>
        <p:txBody>
          <a:bodyPr/>
          <a:lstStyle/>
          <a:p>
            <a:pPr marL="0" indent="0" algn="l">
              <a:buNone/>
            </a:pPr>
            <a:r>
              <a:rPr lang="en-US" dirty="0">
                <a:effectLst>
                  <a:outerShdw blurRad="38100" dist="38100" dir="2700000" algn="tl">
                    <a:srgbClr val="000000">
                      <a:alpha val="43137"/>
                    </a:srgbClr>
                  </a:outerShdw>
                </a:effectLst>
                <a:latin typeface="Calibri" panose="020F0502020204030204" pitchFamily="34" charset="0"/>
              </a:rPr>
              <a:t>3 Easy characteristics to remember:</a:t>
            </a:r>
          </a:p>
        </p:txBody>
      </p:sp>
      <p:sp>
        <p:nvSpPr>
          <p:cNvPr id="3" name="Content Placeholder 2"/>
          <p:cNvSpPr>
            <a:spLocks noGrp="1"/>
          </p:cNvSpPr>
          <p:nvPr>
            <p:ph idx="1"/>
          </p:nvPr>
        </p:nvSpPr>
        <p:spPr>
          <a:xfrm>
            <a:off x="1474373" y="1704761"/>
            <a:ext cx="10184798" cy="571948"/>
          </a:xfrm>
        </p:spPr>
        <p:txBody>
          <a:bodyPr>
            <a:noAutofit/>
          </a:bodyPr>
          <a:lstStyle/>
          <a:p>
            <a:pPr marL="0" indent="0">
              <a:spcBef>
                <a:spcPct val="50000"/>
              </a:spcBef>
              <a:buNone/>
            </a:pPr>
            <a:r>
              <a:rPr lang="en-US" dirty="0">
                <a:solidFill>
                  <a:schemeClr val="tx1"/>
                </a:solidFill>
                <a:effectLst>
                  <a:outerShdw blurRad="38100" dist="38100" dir="2700000" algn="tl">
                    <a:srgbClr val="000000">
                      <a:alpha val="43137"/>
                    </a:srgbClr>
                  </a:outerShdw>
                </a:effectLst>
                <a:latin typeface="Calibri" panose="020F0502020204030204" pitchFamily="34" charset="0"/>
              </a:rPr>
              <a:t>Hips and shoulders place legs directly beneath animal</a:t>
            </a:r>
            <a:endParaRPr lang="en-US" sz="3200" dirty="0">
              <a:solidFill>
                <a:schemeClr val="tx1"/>
              </a:solidFill>
            </a:endParaRPr>
          </a:p>
        </p:txBody>
      </p:sp>
      <p:sp>
        <p:nvSpPr>
          <p:cNvPr id="4" name="TextBox 3"/>
          <p:cNvSpPr txBox="1"/>
          <p:nvPr/>
        </p:nvSpPr>
        <p:spPr>
          <a:xfrm>
            <a:off x="1474373" y="3306578"/>
            <a:ext cx="5159169" cy="584775"/>
          </a:xfrm>
          <a:prstGeom prst="rect">
            <a:avLst/>
          </a:prstGeom>
          <a:noFill/>
        </p:spPr>
        <p:txBody>
          <a:bodyPr wrap="none" rtlCol="0">
            <a:spAutoFit/>
          </a:bodyPr>
          <a:lstStyle/>
          <a:p>
            <a:pPr>
              <a:spcBef>
                <a:spcPct val="50000"/>
              </a:spcBef>
            </a:pPr>
            <a:r>
              <a:rPr lang="en-US" altLang="en-US" sz="3200" dirty="0">
                <a:effectLst>
                  <a:outerShdw blurRad="38100" dist="38100" dir="2700000" algn="tl">
                    <a:srgbClr val="000000">
                      <a:alpha val="43137"/>
                    </a:srgbClr>
                  </a:outerShdw>
                </a:effectLst>
                <a:latin typeface="Calibri" panose="020F0502020204030204" pitchFamily="34" charset="0"/>
              </a:rPr>
              <a:t>Lived during the Mesozoic Era</a:t>
            </a:r>
          </a:p>
        </p:txBody>
      </p:sp>
      <p:sp>
        <p:nvSpPr>
          <p:cNvPr id="5" name="TextBox 4"/>
          <p:cNvSpPr txBox="1"/>
          <p:nvPr/>
        </p:nvSpPr>
        <p:spPr>
          <a:xfrm>
            <a:off x="1474373" y="2499256"/>
            <a:ext cx="6915419" cy="584775"/>
          </a:xfrm>
          <a:prstGeom prst="rect">
            <a:avLst/>
          </a:prstGeom>
          <a:noFill/>
        </p:spPr>
        <p:txBody>
          <a:bodyPr wrap="none" rtlCol="0">
            <a:spAutoFit/>
          </a:bodyPr>
          <a:lstStyle/>
          <a:p>
            <a:r>
              <a:rPr lang="en-US" altLang="en-US" sz="3200" dirty="0">
                <a:effectLst>
                  <a:outerShdw blurRad="38100" dist="38100" dir="2700000" algn="tl">
                    <a:srgbClr val="000000">
                      <a:alpha val="43137"/>
                    </a:srgbClr>
                  </a:outerShdw>
                </a:effectLst>
                <a:latin typeface="Calibri" panose="020F0502020204030204" pitchFamily="34" charset="0"/>
              </a:rPr>
              <a:t>Evolved to inhabit terrestrial ecosystems</a:t>
            </a:r>
          </a:p>
        </p:txBody>
      </p:sp>
    </p:spTree>
    <p:extLst>
      <p:ext uri="{BB962C8B-B14F-4D97-AF65-F5344CB8AC3E}">
        <p14:creationId xmlns:p14="http://schemas.microsoft.com/office/powerpoint/2010/main" val="56437788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9F1D-1522-4F1D-9210-EC44BCA9E9D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048F1FC-0ECB-4B11-9098-DF2D6C93D48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011433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5DC32-F21B-4174-B786-5704FFBA02C8}"/>
              </a:ext>
            </a:extLst>
          </p:cNvPr>
          <p:cNvSpPr>
            <a:spLocks noGrp="1"/>
          </p:cNvSpPr>
          <p:nvPr>
            <p:ph type="title"/>
          </p:nvPr>
        </p:nvSpPr>
        <p:spPr/>
        <p:txBody>
          <a:bodyPr/>
          <a:lstStyle/>
          <a:p>
            <a:r>
              <a:rPr lang="en-US" dirty="0"/>
              <a:t>t. rex</a:t>
            </a:r>
          </a:p>
        </p:txBody>
      </p:sp>
      <p:sp>
        <p:nvSpPr>
          <p:cNvPr id="3" name="Content Placeholder 2">
            <a:extLst>
              <a:ext uri="{FF2B5EF4-FFF2-40B4-BE49-F238E27FC236}">
                <a16:creationId xmlns:a16="http://schemas.microsoft.com/office/drawing/2014/main" id="{CB75E822-8916-40E1-9DA7-A5188BBF5E2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8113657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237E-4C8B-42BE-AB07-03BB37D671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288609E-D3EE-47C1-9A2C-1760657DF91A}"/>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819143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CEA3C-A804-49C0-8945-0DED182380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F76F55A-5287-4FCF-B79F-6AA7C03E714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583626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39579-630E-430A-8AAF-58620E1CFE8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92596B4-CCE4-40A3-940A-4A59772F176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49187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C034A-5C73-4CFC-8657-18DB4CFE22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0C050AC-F775-4235-8078-5D1A2EE7BC5B}"/>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42091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80" t="5152" r="1632" b="15312"/>
          <a:stretch/>
        </p:blipFill>
        <p:spPr>
          <a:xfrm>
            <a:off x="2375338" y="1204988"/>
            <a:ext cx="7767145" cy="5344501"/>
          </a:xfrm>
          <a:prstGeom prst="rect">
            <a:avLst/>
          </a:prstGeom>
        </p:spPr>
      </p:pic>
      <p:sp>
        <p:nvSpPr>
          <p:cNvPr id="8" name="TextBox 7"/>
          <p:cNvSpPr txBox="1"/>
          <p:nvPr/>
        </p:nvSpPr>
        <p:spPr>
          <a:xfrm>
            <a:off x="2162402" y="249583"/>
            <a:ext cx="8193015" cy="646331"/>
          </a:xfrm>
          <a:prstGeom prst="rect">
            <a:avLst/>
          </a:prstGeom>
          <a:noFill/>
        </p:spPr>
        <p:txBody>
          <a:bodyPr wrap="square" rtlCol="0">
            <a:spAutoFit/>
          </a:bodyPr>
          <a:lstStyle/>
          <a:p>
            <a:r>
              <a:rPr lang="en-US" sz="3600" dirty="0">
                <a:effectLst>
                  <a:outerShdw blurRad="38100" dist="38100" dir="2700000" algn="tl">
                    <a:srgbClr val="000000">
                      <a:alpha val="43137"/>
                    </a:srgbClr>
                  </a:outerShdw>
                </a:effectLst>
                <a:latin typeface="Calibri" panose="020F0502020204030204" pitchFamily="34" charset="0"/>
              </a:rPr>
              <a:t>Dinosaur Family Tree- Cladistics Approach</a:t>
            </a:r>
          </a:p>
        </p:txBody>
      </p:sp>
      <p:sp>
        <p:nvSpPr>
          <p:cNvPr id="2" name="Right Arrow 1"/>
          <p:cNvSpPr/>
          <p:nvPr/>
        </p:nvSpPr>
        <p:spPr>
          <a:xfrm>
            <a:off x="5009881" y="583412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eft Arrow 2"/>
          <p:cNvSpPr/>
          <p:nvPr/>
        </p:nvSpPr>
        <p:spPr>
          <a:xfrm>
            <a:off x="7959143" y="5424388"/>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6769132" y="4039283"/>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4335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1+#ppt_w/2"/>
                                          </p:val>
                                        </p:tav>
                                        <p:tav tm="100000">
                                          <p:val>
                                            <p:strVal val="#ppt_x"/>
                                          </p:val>
                                        </p:tav>
                                      </p:tavLst>
                                    </p:anim>
                                    <p:anim calcmode="lin" valueType="num">
                                      <p:cBhvr additive="base">
                                        <p:cTn id="20"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0119"/>
          </a:xfrm>
          <a:prstGeom prst="rect">
            <a:avLst/>
          </a:prstGeom>
        </p:spPr>
      </p:pic>
      <p:sp>
        <p:nvSpPr>
          <p:cNvPr id="2" name="Title 1"/>
          <p:cNvSpPr>
            <a:spLocks noGrp="1"/>
          </p:cNvSpPr>
          <p:nvPr>
            <p:ph type="title"/>
          </p:nvPr>
        </p:nvSpPr>
        <p:spPr>
          <a:xfrm>
            <a:off x="2440890" y="347615"/>
            <a:ext cx="7310220" cy="1400530"/>
          </a:xfrm>
        </p:spPr>
        <p:txBody>
          <a:bodyPr>
            <a:normAutofit fontScale="90000"/>
          </a:bodyPr>
          <a:lstStyle/>
          <a:p>
            <a:r>
              <a:rPr lang="en-US" sz="5400" dirty="0">
                <a:solidFill>
                  <a:schemeClr val="tx2">
                    <a:lumMod val="10000"/>
                  </a:schemeClr>
                </a:solidFill>
                <a:effectLst>
                  <a:outerShdw blurRad="38100" dist="38100" dir="2700000" algn="tl">
                    <a:srgbClr val="000000">
                      <a:alpha val="43137"/>
                    </a:srgbClr>
                  </a:outerShdw>
                </a:effectLst>
                <a:latin typeface="Calibri" panose="020F0502020204030204" pitchFamily="34" charset="0"/>
              </a:rPr>
              <a:t>Now it’s </a:t>
            </a:r>
            <a:r>
              <a:rPr lang="en-US" sz="5400" dirty="0" err="1">
                <a:solidFill>
                  <a:schemeClr val="tx2">
                    <a:lumMod val="10000"/>
                  </a:schemeClr>
                </a:solidFill>
                <a:effectLst>
                  <a:outerShdw blurRad="38100" dist="38100" dir="2700000" algn="tl">
                    <a:srgbClr val="000000">
                      <a:alpha val="43137"/>
                    </a:srgbClr>
                  </a:outerShdw>
                </a:effectLst>
                <a:latin typeface="Calibri" panose="020F0502020204030204" pitchFamily="34" charset="0"/>
              </a:rPr>
              <a:t>gonna</a:t>
            </a:r>
            <a:r>
              <a:rPr lang="en-US" sz="5400" dirty="0">
                <a:solidFill>
                  <a:schemeClr val="tx2">
                    <a:lumMod val="10000"/>
                  </a:schemeClr>
                </a:solidFill>
                <a:effectLst>
                  <a:outerShdw blurRad="38100" dist="38100" dir="2700000" algn="tl">
                    <a:srgbClr val="000000">
                      <a:alpha val="43137"/>
                    </a:srgbClr>
                  </a:outerShdw>
                </a:effectLst>
                <a:latin typeface="Calibri" panose="020F0502020204030204" pitchFamily="34" charset="0"/>
              </a:rPr>
              <a:t> get fun!</a:t>
            </a:r>
          </a:p>
        </p:txBody>
      </p:sp>
    </p:spTree>
    <p:extLst>
      <p:ext uri="{BB962C8B-B14F-4D97-AF65-F5344CB8AC3E}">
        <p14:creationId xmlns:p14="http://schemas.microsoft.com/office/powerpoint/2010/main" val="28427413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990" y="0"/>
            <a:ext cx="11125179" cy="1400530"/>
          </a:xfrm>
        </p:spPr>
        <p:txBody>
          <a:bodyPr>
            <a:normAutofit/>
          </a:bodyPr>
          <a:lstStyle/>
          <a:p>
            <a:pPr marL="0" indent="0">
              <a:buNone/>
            </a:pPr>
            <a:r>
              <a:rPr lang="en-US" dirty="0"/>
              <a:t>Dinosaur Systematics Superorder:	</a:t>
            </a:r>
            <a:r>
              <a:rPr lang="en-US" dirty="0" err="1"/>
              <a:t>Dinosauria</a:t>
            </a:r>
            <a:endParaRPr lang="en-US" dirty="0"/>
          </a:p>
        </p:txBody>
      </p:sp>
      <p:sp>
        <p:nvSpPr>
          <p:cNvPr id="3" name="Content Placeholder 2"/>
          <p:cNvSpPr>
            <a:spLocks noGrp="1"/>
          </p:cNvSpPr>
          <p:nvPr>
            <p:ph idx="1"/>
          </p:nvPr>
        </p:nvSpPr>
        <p:spPr>
          <a:xfrm>
            <a:off x="1103312" y="1923392"/>
            <a:ext cx="9480605" cy="5291958"/>
          </a:xfrm>
        </p:spPr>
        <p:txBody>
          <a:bodyPr>
            <a:normAutofit fontScale="32500" lnSpcReduction="20000"/>
          </a:bodyPr>
          <a:lstStyle/>
          <a:p>
            <a:r>
              <a:rPr lang="en-US" sz="11100" dirty="0">
                <a:latin typeface="Calibri" panose="020F0502020204030204" pitchFamily="34" charset="0"/>
              </a:rPr>
              <a:t>Order				</a:t>
            </a:r>
            <a:r>
              <a:rPr lang="en-US" sz="11100" u="sng" dirty="0" err="1">
                <a:latin typeface="Calibri" panose="020F0502020204030204" pitchFamily="34" charset="0"/>
              </a:rPr>
              <a:t>Saurischia</a:t>
            </a:r>
            <a:endParaRPr lang="en-US" sz="11100" u="sng" dirty="0">
              <a:latin typeface="Calibri" panose="020F05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Theropoda</a:t>
            </a:r>
            <a:endParaRPr lang="en-US" sz="11100" dirty="0">
              <a:latin typeface="Calibri Light" panose="020F03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Sauropoda</a:t>
            </a:r>
            <a:endParaRPr lang="en-US" sz="11100" dirty="0">
              <a:latin typeface="Calibri Light" panose="020F0302020204030204" pitchFamily="34" charset="0"/>
            </a:endParaRPr>
          </a:p>
          <a:p>
            <a:pPr marL="914400" lvl="2" indent="0">
              <a:buNone/>
            </a:pPr>
            <a:endParaRPr lang="en-US" sz="11100" dirty="0">
              <a:latin typeface="Calibri" panose="020F0502020204030204" pitchFamily="34" charset="0"/>
            </a:endParaRPr>
          </a:p>
          <a:p>
            <a:r>
              <a:rPr lang="en-US" sz="11100" dirty="0">
                <a:latin typeface="Calibri" panose="020F0502020204030204" pitchFamily="34" charset="0"/>
              </a:rPr>
              <a:t>Order				</a:t>
            </a:r>
            <a:r>
              <a:rPr lang="en-US" sz="11100" u="sng" dirty="0" err="1">
                <a:latin typeface="Calibri" panose="020F0502020204030204" pitchFamily="34" charset="0"/>
              </a:rPr>
              <a:t>Ornithischia</a:t>
            </a:r>
            <a:endParaRPr lang="en-US" sz="11100" u="sng" dirty="0">
              <a:latin typeface="Calibri" panose="020F05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Marginocephalia</a:t>
            </a:r>
            <a:endParaRPr lang="en-US" sz="11100" dirty="0">
              <a:latin typeface="Calibri Light" panose="020F03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Ornithopoda</a:t>
            </a:r>
            <a:endParaRPr lang="en-US" sz="11100" dirty="0">
              <a:latin typeface="Calibri Light" panose="020F0302020204030204" pitchFamily="34" charset="0"/>
            </a:endParaRPr>
          </a:p>
          <a:p>
            <a:pPr lvl="2"/>
            <a:r>
              <a:rPr lang="en-US" sz="11100" dirty="0">
                <a:latin typeface="Calibri Light" panose="020F0302020204030204" pitchFamily="34" charset="0"/>
              </a:rPr>
              <a:t>Suborder		</a:t>
            </a:r>
            <a:r>
              <a:rPr lang="en-US" sz="11100" dirty="0" err="1">
                <a:latin typeface="Calibri Light" panose="020F0302020204030204" pitchFamily="34" charset="0"/>
              </a:rPr>
              <a:t>Thyreophora</a:t>
            </a:r>
            <a:endParaRPr lang="en-US" sz="11100" dirty="0">
              <a:latin typeface="Calibri Light" panose="020F0302020204030204" pitchFamily="34" charset="0"/>
            </a:endParaRPr>
          </a:p>
          <a:p>
            <a:pPr marL="914400" lvl="2" indent="0">
              <a:buNone/>
            </a:pPr>
            <a:r>
              <a:rPr lang="en-US" sz="6200" dirty="0">
                <a:latin typeface="Calibri" panose="020F0502020204030204" pitchFamily="34" charset="0"/>
              </a:rPr>
              <a:t>	</a:t>
            </a:r>
          </a:p>
          <a:p>
            <a:endParaRPr lang="en-US" dirty="0"/>
          </a:p>
        </p:txBody>
      </p:sp>
    </p:spTree>
    <p:extLst>
      <p:ext uri="{BB962C8B-B14F-4D97-AF65-F5344CB8AC3E}">
        <p14:creationId xmlns:p14="http://schemas.microsoft.com/office/powerpoint/2010/main" val="8909170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 calcmode="lin" valueType="num">
                                      <p:cBhvr additive="base">
                                        <p:cTn id="3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 y="0"/>
            <a:ext cx="12191999" cy="1439144"/>
          </a:xfrm>
        </p:spPr>
        <p:txBody>
          <a:bodyPr/>
          <a:lstStyle/>
          <a:p>
            <a:pPr marL="0" indent="0" algn="ctr">
              <a:buNone/>
            </a:pPr>
            <a:r>
              <a:rPr lang="en-US" sz="4400" dirty="0">
                <a:effectLst>
                  <a:outerShdw blurRad="38100" dist="38100" dir="2700000" algn="tl">
                    <a:srgbClr val="000000">
                      <a:alpha val="43137"/>
                    </a:srgbClr>
                  </a:outerShdw>
                </a:effectLst>
                <a:latin typeface="Calibri" panose="020F0502020204030204" pitchFamily="34" charset="0"/>
              </a:rPr>
              <a:t>It’s Simple: 2 Dinosaur Orders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9519" y="1419344"/>
            <a:ext cx="7112959" cy="4992177"/>
          </a:xfrm>
          <a:prstGeom prst="rect">
            <a:avLst/>
          </a:prstGeom>
        </p:spPr>
      </p:pic>
    </p:spTree>
    <p:extLst>
      <p:ext uri="{BB962C8B-B14F-4D97-AF65-F5344CB8AC3E}">
        <p14:creationId xmlns:p14="http://schemas.microsoft.com/office/powerpoint/2010/main" val="274144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716" y="0"/>
            <a:ext cx="10298314" cy="1143000"/>
          </a:xfrm>
        </p:spPr>
        <p:txBody>
          <a:bodyPr>
            <a:normAutofit fontScale="90000"/>
          </a:bodyPr>
          <a:lstStyle/>
          <a:p>
            <a:r>
              <a:rPr lang="en-US" dirty="0">
                <a:effectLst>
                  <a:outerShdw blurRad="38100" dist="38100" dir="2700000" algn="tl">
                    <a:srgbClr val="000000">
                      <a:alpha val="43137"/>
                    </a:srgbClr>
                  </a:outerShdw>
                </a:effectLst>
                <a:latin typeface="Calibri" panose="020F0502020204030204" pitchFamily="34" charset="0"/>
              </a:rPr>
              <a:t>Hips/pectoral girdle place legs directly beneath animal</a:t>
            </a:r>
          </a:p>
        </p:txBody>
      </p:sp>
      <p:sp>
        <p:nvSpPr>
          <p:cNvPr id="3" name="Content Placeholder 2"/>
          <p:cNvSpPr>
            <a:spLocks noGrp="1"/>
          </p:cNvSpPr>
          <p:nvPr>
            <p:ph idx="1"/>
          </p:nvPr>
        </p:nvSpPr>
        <p:spPr>
          <a:xfrm>
            <a:off x="1041722" y="1720974"/>
            <a:ext cx="4675909" cy="1305009"/>
          </a:xfrm>
        </p:spPr>
        <p:txBody>
          <a:bodyPr>
            <a:normAutofit/>
          </a:bodyPr>
          <a:lstStyle/>
          <a:p>
            <a:pPr marL="0" indent="0">
              <a:buNone/>
            </a:pPr>
            <a:r>
              <a:rPr lang="en-US" sz="2400" dirty="0">
                <a:effectLst>
                  <a:outerShdw blurRad="38100" dist="38100" dir="2700000" algn="tl">
                    <a:srgbClr val="000000">
                      <a:alpha val="43137"/>
                    </a:srgbClr>
                  </a:outerShdw>
                </a:effectLst>
                <a:latin typeface="Calibri" panose="020F0502020204030204" pitchFamily="34" charset="0"/>
              </a:rPr>
              <a:t>More vertical structure of the pectoral girdle and hips, hinge-like ankles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4159" y="1579307"/>
            <a:ext cx="3683680" cy="229076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277" y="4112272"/>
            <a:ext cx="3253828" cy="2099244"/>
          </a:xfrm>
          <a:prstGeom prst="rect">
            <a:avLst/>
          </a:prstGeom>
        </p:spPr>
      </p:pic>
      <p:sp>
        <p:nvSpPr>
          <p:cNvPr id="4" name="TextBox 3"/>
          <p:cNvSpPr txBox="1"/>
          <p:nvPr/>
        </p:nvSpPr>
        <p:spPr>
          <a:xfrm>
            <a:off x="1314718" y="4492192"/>
            <a:ext cx="4554004" cy="830997"/>
          </a:xfrm>
          <a:prstGeom prst="rect">
            <a:avLst/>
          </a:prstGeom>
          <a:noFill/>
        </p:spPr>
        <p:txBody>
          <a:bodyPr wrap="none" rtlCol="0">
            <a:spAutoFit/>
          </a:bodyPr>
          <a:lstStyle/>
          <a:p>
            <a:r>
              <a:rPr lang="en-US" sz="2400" dirty="0">
                <a:effectLst>
                  <a:outerShdw blurRad="38100" dist="38100" dir="2700000" algn="tl">
                    <a:srgbClr val="000000">
                      <a:alpha val="43137"/>
                    </a:srgbClr>
                  </a:outerShdw>
                </a:effectLst>
                <a:latin typeface="Calibri" panose="020F0502020204030204" pitchFamily="34" charset="0"/>
              </a:rPr>
              <a:t>Positions limbs directly under body</a:t>
            </a:r>
          </a:p>
          <a:p>
            <a:r>
              <a:rPr lang="en-US" sz="2400" dirty="0">
                <a:effectLst>
                  <a:outerShdw blurRad="38100" dist="38100" dir="2700000" algn="tl">
                    <a:srgbClr val="000000">
                      <a:alpha val="43137"/>
                    </a:srgbClr>
                  </a:outerShdw>
                </a:effectLst>
                <a:latin typeface="Calibri" panose="020F0502020204030204" pitchFamily="34" charset="0"/>
              </a:rPr>
              <a:t>                           ….Not</a:t>
            </a:r>
          </a:p>
        </p:txBody>
      </p:sp>
      <p:sp>
        <p:nvSpPr>
          <p:cNvPr id="5" name="Right Arrow 4"/>
          <p:cNvSpPr/>
          <p:nvPr/>
        </p:nvSpPr>
        <p:spPr>
          <a:xfrm>
            <a:off x="5717632" y="511788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5228428" y="2750266"/>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8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8194" y="103123"/>
            <a:ext cx="6486267" cy="899208"/>
          </a:xfrm>
        </p:spPr>
        <p:txBody>
          <a:bodyPr>
            <a:normAutofit/>
          </a:bodyPr>
          <a:lstStyle/>
          <a:p>
            <a:pPr marL="0" indent="0" algn="l">
              <a:buNone/>
            </a:pPr>
            <a:r>
              <a:rPr lang="en-US" dirty="0">
                <a:effectLst>
                  <a:outerShdw blurRad="38100" dist="38100" dir="2700000" algn="tl">
                    <a:srgbClr val="000000">
                      <a:alpha val="43137"/>
                    </a:srgbClr>
                  </a:outerShdw>
                </a:effectLst>
                <a:latin typeface="Calibri" panose="020F0502020204030204" pitchFamily="34" charset="0"/>
              </a:rPr>
              <a:t>2 Dinosaur Orders</a:t>
            </a:r>
          </a:p>
        </p:txBody>
      </p:sp>
      <p:sp>
        <p:nvSpPr>
          <p:cNvPr id="3" name="Content Placeholder 2"/>
          <p:cNvSpPr>
            <a:spLocks noGrp="1"/>
          </p:cNvSpPr>
          <p:nvPr>
            <p:ph idx="1"/>
          </p:nvPr>
        </p:nvSpPr>
        <p:spPr>
          <a:xfrm>
            <a:off x="606972" y="1552356"/>
            <a:ext cx="8106103" cy="4659258"/>
          </a:xfrm>
        </p:spPr>
        <p:txBody>
          <a:bodyPr>
            <a:normAutofit/>
          </a:bodyPr>
          <a:lstStyle/>
          <a:p>
            <a:pPr marL="0" indent="0">
              <a:buNone/>
            </a:pPr>
            <a:endParaRPr lang="en-US" sz="3200" u="sng" dirty="0">
              <a:effectLst>
                <a:outerShdw blurRad="38100" dist="38100" dir="2700000" algn="tl">
                  <a:srgbClr val="000000">
                    <a:alpha val="43137"/>
                  </a:srgbClr>
                </a:outerShdw>
              </a:effectLst>
              <a:latin typeface="Calibri" panose="020F0502020204030204" pitchFamily="34" charset="0"/>
            </a:endParaRPr>
          </a:p>
          <a:p>
            <a:pPr>
              <a:buFont typeface="Wingdings" panose="05000000000000000000" pitchFamily="2" charset="2"/>
              <a:buChar char="v"/>
            </a:pPr>
            <a:r>
              <a:rPr lang="en-US" sz="3200" dirty="0" err="1">
                <a:effectLst>
                  <a:outerShdw blurRad="38100" dist="38100" dir="2700000" algn="tl">
                    <a:srgbClr val="000000">
                      <a:alpha val="43137"/>
                    </a:srgbClr>
                  </a:outerShdw>
                </a:effectLst>
                <a:latin typeface="Calibri" panose="020F0502020204030204" pitchFamily="34" charset="0"/>
              </a:rPr>
              <a:t>Saurischia</a:t>
            </a:r>
            <a:r>
              <a:rPr lang="en-US" sz="3200" dirty="0">
                <a:effectLst>
                  <a:outerShdw blurRad="38100" dist="38100" dir="2700000" algn="tl">
                    <a:srgbClr val="000000">
                      <a:alpha val="43137"/>
                    </a:srgbClr>
                  </a:outerShdw>
                </a:effectLst>
                <a:latin typeface="Calibri" panose="020F0502020204030204" pitchFamily="34" charset="0"/>
              </a:rPr>
              <a:t>- ‘Lizard-hipped’ dinosaurs</a:t>
            </a:r>
          </a:p>
          <a:p>
            <a:pPr>
              <a:buFont typeface="Wingdings" panose="05000000000000000000" pitchFamily="2" charset="2"/>
              <a:buChar char="v"/>
            </a:pPr>
            <a:r>
              <a:rPr lang="en-US" sz="3200" dirty="0" err="1">
                <a:effectLst>
                  <a:outerShdw blurRad="38100" dist="38100" dir="2700000" algn="tl">
                    <a:srgbClr val="000000">
                      <a:alpha val="43137"/>
                    </a:srgbClr>
                  </a:outerShdw>
                </a:effectLst>
                <a:latin typeface="Calibri" panose="020F0502020204030204" pitchFamily="34" charset="0"/>
              </a:rPr>
              <a:t>Ornithischia</a:t>
            </a:r>
            <a:r>
              <a:rPr lang="en-US" sz="3200" dirty="0">
                <a:effectLst>
                  <a:outerShdw blurRad="38100" dist="38100" dir="2700000" algn="tl">
                    <a:srgbClr val="000000">
                      <a:alpha val="43137"/>
                    </a:srgbClr>
                  </a:outerShdw>
                </a:effectLst>
                <a:latin typeface="Calibri" panose="020F0502020204030204" pitchFamily="34" charset="0"/>
              </a:rPr>
              <a:t>- ‘Bird-hipped’ dinosaurs</a:t>
            </a:r>
          </a:p>
          <a:p>
            <a:endParaRPr lang="en-US" sz="3200" dirty="0">
              <a:effectLst>
                <a:outerShdw blurRad="38100" dist="38100" dir="2700000" algn="tl">
                  <a:srgbClr val="000000">
                    <a:alpha val="43137"/>
                  </a:srgbClr>
                </a:outerShdw>
              </a:effectLst>
              <a:latin typeface="Calibri" panose="020F0502020204030204" pitchFamily="34" charset="0"/>
            </a:endParaRPr>
          </a:p>
          <a:p>
            <a:endParaRPr lang="en-US" sz="3200" dirty="0">
              <a:effectLst>
                <a:outerShdw blurRad="38100" dist="38100" dir="2700000" algn="tl">
                  <a:srgbClr val="000000">
                    <a:alpha val="43137"/>
                  </a:srgbClr>
                </a:outerShdw>
              </a:effectLst>
              <a:latin typeface="Calibri" panose="020F0502020204030204" pitchFamily="34" charset="0"/>
            </a:endParaRPr>
          </a:p>
          <a:p>
            <a:pPr marL="0" indent="0">
              <a:buNone/>
            </a:pPr>
            <a:r>
              <a:rPr lang="en-US" sz="3200" dirty="0">
                <a:effectLst>
                  <a:outerShdw blurRad="38100" dist="38100" dir="2700000" algn="tl">
                    <a:srgbClr val="000000">
                      <a:alpha val="43137"/>
                    </a:srgbClr>
                  </a:outerShdw>
                </a:effectLst>
                <a:latin typeface="Calibri" panose="020F0502020204030204" pitchFamily="34" charset="0"/>
              </a:rPr>
              <a:t>Which do you think are the closest relatives to birds?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1874" y="1884066"/>
            <a:ext cx="4499920" cy="2353083"/>
          </a:xfrm>
          <a:prstGeom prst="rect">
            <a:avLst/>
          </a:prstGeom>
        </p:spPr>
      </p:pic>
    </p:spTree>
    <p:extLst>
      <p:ext uri="{BB962C8B-B14F-4D97-AF65-F5344CB8AC3E}">
        <p14:creationId xmlns:p14="http://schemas.microsoft.com/office/powerpoint/2010/main" val="15467958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fltVal val="0"/>
                                          </p:val>
                                        </p:tav>
                                        <p:tav tm="100000">
                                          <p:val>
                                            <p:strVal val="#ppt_w"/>
                                          </p:val>
                                        </p:tav>
                                      </p:tavLst>
                                    </p:anim>
                                    <p:anim calcmode="lin" valueType="num">
                                      <p:cBhvr>
                                        <p:cTn id="23" dur="1000" fill="hold"/>
                                        <p:tgtEl>
                                          <p:spTgt spid="4"/>
                                        </p:tgtEl>
                                        <p:attrNameLst>
                                          <p:attrName>ppt_h</p:attrName>
                                        </p:attrNameLst>
                                      </p:cBhvr>
                                      <p:tavLst>
                                        <p:tav tm="0">
                                          <p:val>
                                            <p:fltVal val="0"/>
                                          </p:val>
                                        </p:tav>
                                        <p:tav tm="100000">
                                          <p:val>
                                            <p:strVal val="#ppt_h"/>
                                          </p:val>
                                        </p:tav>
                                      </p:tavLst>
                                    </p:anim>
                                    <p:anim calcmode="lin" valueType="num">
                                      <p:cBhvr>
                                        <p:cTn id="24" dur="1000" fill="hold"/>
                                        <p:tgtEl>
                                          <p:spTgt spid="4"/>
                                        </p:tgtEl>
                                        <p:attrNameLst>
                                          <p:attrName>style.rotation</p:attrName>
                                        </p:attrNameLst>
                                      </p:cBhvr>
                                      <p:tavLst>
                                        <p:tav tm="0">
                                          <p:val>
                                            <p:fltVal val="90"/>
                                          </p:val>
                                        </p:tav>
                                        <p:tav tm="100000">
                                          <p:val>
                                            <p:fltVal val="0"/>
                                          </p:val>
                                        </p:tav>
                                      </p:tavLst>
                                    </p:anim>
                                    <p:animEffect transition="in" filter="fade">
                                      <p:cBhvr>
                                        <p:cTn id="25" dur="1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1000"/>
                                        <p:tgtEl>
                                          <p:spTgt spid="3">
                                            <p:txEl>
                                              <p:pRg st="5" end="5"/>
                                            </p:txEl>
                                          </p:spTgt>
                                        </p:tgtEl>
                                      </p:cBhvr>
                                    </p:animEffect>
                                    <p:anim calcmode="lin" valueType="num">
                                      <p:cBhvr>
                                        <p:cTn id="3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413"/>
            <a:ext cx="12191999" cy="871585"/>
          </a:xfrm>
        </p:spPr>
        <p:txBody>
          <a:bodyPr/>
          <a:lstStyle/>
          <a:p>
            <a:pPr marL="0" indent="0" algn="ctr">
              <a:buNone/>
            </a:pPr>
            <a:r>
              <a:rPr lang="en-US" dirty="0">
                <a:effectLst>
                  <a:outerShdw blurRad="38100" dist="38100" dir="2700000" algn="tl">
                    <a:srgbClr val="000000">
                      <a:alpha val="43137"/>
                    </a:srgbClr>
                  </a:outerShdw>
                </a:effectLst>
                <a:latin typeface="Calibri" panose="020F0502020204030204" pitchFamily="34" charset="0"/>
              </a:rPr>
              <a:t>5 Dinosaur Suborders…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9466" y="1216430"/>
            <a:ext cx="7313065" cy="5073362"/>
          </a:xfrm>
          <a:prstGeom prst="rect">
            <a:avLst/>
          </a:prstGeom>
        </p:spPr>
      </p:pic>
    </p:spTree>
    <p:extLst>
      <p:ext uri="{BB962C8B-B14F-4D97-AF65-F5344CB8AC3E}">
        <p14:creationId xmlns:p14="http://schemas.microsoft.com/office/powerpoint/2010/main" val="288259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8941" y="195140"/>
            <a:ext cx="11973059" cy="1400530"/>
          </a:xfrm>
        </p:spPr>
        <p:txBody>
          <a:bodyPr>
            <a:normAutofit fontScale="90000"/>
          </a:bodyPr>
          <a:lstStyle/>
          <a:p>
            <a:pPr marL="0" indent="0" algn="l">
              <a:buNone/>
            </a:pPr>
            <a:r>
              <a:rPr lang="en-US" sz="3600" dirty="0">
                <a:latin typeface="Calibri" panose="020F0502020204030204" pitchFamily="34" charset="0"/>
              </a:rPr>
              <a:t>Order: </a:t>
            </a:r>
            <a:r>
              <a:rPr lang="en-US" sz="3600" dirty="0" err="1">
                <a:latin typeface="Calibri" panose="020F0502020204030204" pitchFamily="34" charset="0"/>
              </a:rPr>
              <a:t>Saurischia</a:t>
            </a:r>
            <a:br>
              <a:rPr lang="en-US" sz="3600" dirty="0">
                <a:latin typeface="Calibri" panose="020F0502020204030204" pitchFamily="34" charset="0"/>
              </a:rPr>
            </a:br>
            <a:br>
              <a:rPr lang="en-US" sz="3600" dirty="0">
                <a:latin typeface="Calibri" panose="020F0502020204030204" pitchFamily="34" charset="0"/>
              </a:rPr>
            </a:br>
            <a:r>
              <a:rPr lang="en-US" sz="3600" dirty="0">
                <a:latin typeface="Calibri" panose="020F0502020204030204" pitchFamily="34" charset="0"/>
              </a:rPr>
              <a:t>     		      </a:t>
            </a:r>
            <a:r>
              <a:rPr lang="en-US" sz="3600" dirty="0">
                <a:latin typeface="Calibri Light" panose="020F0302020204030204" pitchFamily="34" charset="0"/>
              </a:rPr>
              <a:t>Suborders: </a:t>
            </a:r>
            <a:r>
              <a:rPr lang="en-US" sz="3600" dirty="0" err="1">
                <a:latin typeface="Calibri Light" panose="020F0302020204030204" pitchFamily="34" charset="0"/>
              </a:rPr>
              <a:t>Theropoda</a:t>
            </a:r>
            <a:r>
              <a:rPr lang="en-US" sz="3600" dirty="0">
                <a:latin typeface="Calibri Light" panose="020F0302020204030204" pitchFamily="34" charset="0"/>
              </a:rPr>
              <a:t>, </a:t>
            </a:r>
            <a:r>
              <a:rPr lang="en-US" sz="3600" dirty="0" err="1">
                <a:latin typeface="Calibri Light" panose="020F0302020204030204" pitchFamily="34" charset="0"/>
              </a:rPr>
              <a:t>Sauropoda</a:t>
            </a:r>
            <a:endParaRPr lang="en-US" sz="36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074" y="1930521"/>
            <a:ext cx="6867854" cy="4742090"/>
          </a:xfrm>
          <a:prstGeom prst="rect">
            <a:avLst/>
          </a:prstGeom>
        </p:spPr>
      </p:pic>
    </p:spTree>
    <p:extLst>
      <p:ext uri="{BB962C8B-B14F-4D97-AF65-F5344CB8AC3E}">
        <p14:creationId xmlns:p14="http://schemas.microsoft.com/office/powerpoint/2010/main" val="12103370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269" t="5808" r="738" b="16623"/>
          <a:stretch/>
        </p:blipFill>
        <p:spPr>
          <a:xfrm>
            <a:off x="2746975" y="1891216"/>
            <a:ext cx="7367751" cy="4925708"/>
          </a:xfrm>
          <a:prstGeom prst="rect">
            <a:avLst/>
          </a:prstGeom>
        </p:spPr>
      </p:pic>
      <p:sp>
        <p:nvSpPr>
          <p:cNvPr id="5" name="Rectangle 4"/>
          <p:cNvSpPr/>
          <p:nvPr/>
        </p:nvSpPr>
        <p:spPr>
          <a:xfrm>
            <a:off x="0" y="136890"/>
            <a:ext cx="12192000" cy="1754326"/>
          </a:xfrm>
          <a:prstGeom prst="rect">
            <a:avLst/>
          </a:prstGeom>
        </p:spPr>
        <p:txBody>
          <a:bodyPr wrap="square">
            <a:spAutoFit/>
          </a:bodyPr>
          <a:lstStyle/>
          <a:p>
            <a:pPr algn="ctr"/>
            <a:r>
              <a:rPr lang="en-US" sz="3600" dirty="0">
                <a:latin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rPr>
              <a:t>	Order: </a:t>
            </a:r>
            <a:r>
              <a:rPr lang="en-US" sz="3600" dirty="0" err="1">
                <a:effectLst>
                  <a:outerShdw blurRad="38100" dist="38100" dir="2700000" algn="tl">
                    <a:srgbClr val="000000">
                      <a:alpha val="43137"/>
                    </a:srgbClr>
                  </a:outerShdw>
                </a:effectLst>
                <a:latin typeface="Calibri" panose="020F0502020204030204" pitchFamily="34" charset="0"/>
              </a:rPr>
              <a:t>Saurischia</a:t>
            </a:r>
            <a:endParaRPr lang="en-US" sz="3600" dirty="0">
              <a:effectLst>
                <a:outerShdw blurRad="38100" dist="38100" dir="2700000" algn="tl">
                  <a:srgbClr val="000000">
                    <a:alpha val="43137"/>
                  </a:srgbClr>
                </a:outerShdw>
              </a:effectLst>
              <a:latin typeface="Calibri" panose="020F0502020204030204" pitchFamily="34" charset="0"/>
            </a:endParaRPr>
          </a:p>
          <a:p>
            <a:pPr algn="ctr"/>
            <a:br>
              <a:rPr lang="en-US" sz="3600" dirty="0">
                <a:effectLst>
                  <a:outerShdw blurRad="38100" dist="38100" dir="2700000" algn="tl">
                    <a:srgbClr val="000000">
                      <a:alpha val="43137"/>
                    </a:srgbClr>
                  </a:outerShdw>
                </a:effectLst>
                <a:latin typeface="Calibri" panose="020F0502020204030204" pitchFamily="34" charset="0"/>
              </a:rPr>
            </a:br>
            <a:r>
              <a:rPr lang="en-US" sz="3600" dirty="0">
                <a:effectLst>
                  <a:outerShdw blurRad="38100" dist="38100" dir="2700000" algn="tl">
                    <a:srgbClr val="000000">
                      <a:alpha val="43137"/>
                    </a:srgbClr>
                  </a:outerShdw>
                </a:effectLst>
                <a:latin typeface="Calibri" panose="020F0502020204030204" pitchFamily="34" charset="0"/>
              </a:rPr>
              <a:t>     		</a:t>
            </a:r>
            <a:r>
              <a:rPr lang="en-US" sz="3600" dirty="0">
                <a:latin typeface="Calibri" panose="020F0502020204030204" pitchFamily="34" charset="0"/>
              </a:rPr>
              <a:t>Suborder: </a:t>
            </a:r>
            <a:r>
              <a:rPr lang="en-US" sz="3600" u="sng" dirty="0" err="1">
                <a:latin typeface="Calibri" panose="020F0502020204030204" pitchFamily="34" charset="0"/>
              </a:rPr>
              <a:t>Theropoda</a:t>
            </a:r>
            <a:r>
              <a:rPr lang="en-US" sz="3600" dirty="0">
                <a:latin typeface="Calibri" panose="020F0502020204030204" pitchFamily="34" charset="0"/>
              </a:rPr>
              <a:t> (beast foot)</a:t>
            </a:r>
          </a:p>
        </p:txBody>
      </p:sp>
    </p:spTree>
    <p:extLst>
      <p:ext uri="{BB962C8B-B14F-4D97-AF65-F5344CB8AC3E}">
        <p14:creationId xmlns:p14="http://schemas.microsoft.com/office/powerpoint/2010/main" val="2455563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3472" y="0"/>
            <a:ext cx="2895604" cy="1076286"/>
          </a:xfrm>
        </p:spPr>
        <p:txBody>
          <a:bodyPr>
            <a:normAutofit fontScale="90000"/>
          </a:bodyPr>
          <a:lstStyle/>
          <a:p>
            <a:pPr marL="0" indent="0">
              <a:buNone/>
            </a:pPr>
            <a:r>
              <a:rPr lang="en-US" sz="4400" dirty="0" err="1">
                <a:effectLst>
                  <a:outerShdw blurRad="38100" dist="38100" dir="2700000" algn="tl">
                    <a:srgbClr val="000000">
                      <a:alpha val="43137"/>
                    </a:srgbClr>
                  </a:outerShdw>
                </a:effectLst>
                <a:latin typeface="Calibri" panose="020F0502020204030204" pitchFamily="34" charset="0"/>
              </a:rPr>
              <a:t>Theropods</a:t>
            </a:r>
            <a:endParaRPr lang="en-US" sz="4400" dirty="0">
              <a:effectLst>
                <a:outerShdw blurRad="38100" dist="38100" dir="2700000" algn="tl">
                  <a:srgbClr val="000000">
                    <a:alpha val="43137"/>
                  </a:srgbClr>
                </a:outerShdw>
              </a:effectLst>
              <a:latin typeface="Calibri Light" panose="020F0302020204030204" pitchFamily="34" charset="0"/>
            </a:endParaRPr>
          </a:p>
        </p:txBody>
      </p:sp>
      <p:sp>
        <p:nvSpPr>
          <p:cNvPr id="5" name="Content Placeholder 4"/>
          <p:cNvSpPr>
            <a:spLocks noGrp="1"/>
          </p:cNvSpPr>
          <p:nvPr>
            <p:ph idx="1"/>
          </p:nvPr>
        </p:nvSpPr>
        <p:spPr>
          <a:xfrm>
            <a:off x="811406" y="1219241"/>
            <a:ext cx="4553607" cy="2144366"/>
          </a:xfrm>
        </p:spPr>
        <p:txBody>
          <a:bodyPr>
            <a:normAutofit/>
          </a:bodyPr>
          <a:lstStyle/>
          <a:p>
            <a:pPr lvl="1">
              <a:buFont typeface="Wingdings" panose="05000000000000000000" pitchFamily="2" charset="2"/>
              <a:buChar char="v"/>
            </a:pPr>
            <a:r>
              <a:rPr lang="en-US" dirty="0">
                <a:latin typeface="+mj-lt"/>
              </a:rPr>
              <a:t>Carnivorous dinosaurs</a:t>
            </a:r>
          </a:p>
          <a:p>
            <a:pPr lvl="1">
              <a:buFont typeface="Wingdings" panose="05000000000000000000" pitchFamily="2" charset="2"/>
              <a:buChar char="v"/>
            </a:pPr>
            <a:r>
              <a:rPr lang="en-US" dirty="0"/>
              <a:t>W</a:t>
            </a:r>
            <a:r>
              <a:rPr lang="en-US" dirty="0">
                <a:latin typeface="+mj-lt"/>
              </a:rPr>
              <a:t>alked on 2-legs (bipedal)</a:t>
            </a:r>
          </a:p>
          <a:p>
            <a:pPr marL="0" indent="0">
              <a:buNone/>
            </a:pPr>
            <a:r>
              <a:rPr lang="en-US" sz="1800" dirty="0">
                <a:latin typeface="+mj-lt"/>
              </a:rPr>
              <a:t>Includes: T. rex, </a:t>
            </a:r>
            <a:r>
              <a:rPr lang="en-US" sz="1800" dirty="0" err="1">
                <a:latin typeface="+mj-lt"/>
              </a:rPr>
              <a:t>Allosaurus</a:t>
            </a:r>
            <a:r>
              <a:rPr lang="en-US" sz="1800" dirty="0">
                <a:latin typeface="+mj-lt"/>
              </a:rPr>
              <a:t>, </a:t>
            </a:r>
            <a:r>
              <a:rPr lang="en-US" sz="1800" dirty="0" err="1">
                <a:latin typeface="+mj-lt"/>
              </a:rPr>
              <a:t>Spinosaurus</a:t>
            </a:r>
            <a:r>
              <a:rPr lang="en-US" sz="1800" dirty="0">
                <a:latin typeface="+mj-lt"/>
              </a:rPr>
              <a:t>, raptors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443" y="2017731"/>
            <a:ext cx="3764213" cy="157294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2579" y="3833649"/>
            <a:ext cx="3768186" cy="234331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421" y="4143676"/>
            <a:ext cx="2120462" cy="2033287"/>
          </a:xfrm>
          <a:prstGeom prst="rect">
            <a:avLst/>
          </a:prstGeom>
        </p:spPr>
      </p:pic>
      <p:sp>
        <p:nvSpPr>
          <p:cNvPr id="3" name="TextBox 2"/>
          <p:cNvSpPr txBox="1"/>
          <p:nvPr/>
        </p:nvSpPr>
        <p:spPr>
          <a:xfrm>
            <a:off x="4461163" y="4525819"/>
            <a:ext cx="2807855" cy="984885"/>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rPr>
              <a:t>and…..birds</a:t>
            </a:r>
          </a:p>
          <a:p>
            <a:endParaRPr lang="en-US" dirty="0"/>
          </a:p>
        </p:txBody>
      </p:sp>
    </p:spTree>
    <p:extLst>
      <p:ext uri="{BB962C8B-B14F-4D97-AF65-F5344CB8AC3E}">
        <p14:creationId xmlns:p14="http://schemas.microsoft.com/office/powerpoint/2010/main" val="38241921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heel(1)">
                                      <p:cBhvr>
                                        <p:cTn id="34" dur="20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wipe(down)">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890" y="379926"/>
            <a:ext cx="10987110" cy="838200"/>
          </a:xfrm>
        </p:spPr>
        <p:txBody>
          <a:bodyPr/>
          <a:lstStyle/>
          <a:p>
            <a:r>
              <a:rPr lang="en-US" dirty="0"/>
              <a:t>… Yes Birds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196" y="1"/>
            <a:ext cx="5319281" cy="6858000"/>
          </a:xfrm>
          <a:prstGeom prst="rect">
            <a:avLst/>
          </a:prstGeom>
        </p:spPr>
      </p:pic>
    </p:spTree>
    <p:extLst>
      <p:ext uri="{BB962C8B-B14F-4D97-AF65-F5344CB8AC3E}">
        <p14:creationId xmlns:p14="http://schemas.microsoft.com/office/powerpoint/2010/main" val="1499543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85965"/>
            <a:ext cx="12192000" cy="1400530"/>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Order: </a:t>
            </a:r>
            <a:r>
              <a:rPr lang="en-US" sz="3600" b="0" dirty="0" err="1">
                <a:effectLst>
                  <a:outerShdw blurRad="38100" dist="38100" dir="2700000" algn="tl">
                    <a:srgbClr val="000000">
                      <a:alpha val="43137"/>
                    </a:srgbClr>
                  </a:outerShdw>
                </a:effectLst>
                <a:latin typeface="Calibri" panose="020F0502020204030204" pitchFamily="34" charset="0"/>
              </a:rPr>
              <a:t>Saurischia</a:t>
            </a:r>
            <a:br>
              <a:rPr lang="en-US" sz="3600" b="0" dirty="0">
                <a:effectLst>
                  <a:outerShdw blurRad="38100" dist="38100" dir="2700000" algn="tl">
                    <a:srgbClr val="000000">
                      <a:alpha val="43137"/>
                    </a:srgbClr>
                  </a:outerShdw>
                </a:effectLst>
                <a:latin typeface="Calibri" panose="020F0502020204030204" pitchFamily="34" charset="0"/>
              </a:rPr>
            </a:br>
            <a:br>
              <a:rPr lang="en-US" sz="3600" b="0" dirty="0">
                <a:effectLst>
                  <a:outerShdw blurRad="38100" dist="38100" dir="2700000" algn="tl">
                    <a:srgbClr val="000000">
                      <a:alpha val="43137"/>
                    </a:srgbClr>
                  </a:outerShdw>
                </a:effectLst>
                <a:latin typeface="Calibri" panose="020F0502020204030204" pitchFamily="34" charset="0"/>
              </a:rPr>
            </a:br>
            <a:r>
              <a:rPr lang="en-US" sz="3600" b="0" dirty="0">
                <a:effectLst>
                  <a:outerShdw blurRad="38100" dist="38100" dir="2700000" algn="tl">
                    <a:srgbClr val="000000">
                      <a:alpha val="43137"/>
                    </a:srgbClr>
                  </a:outerShdw>
                </a:effectLst>
                <a:latin typeface="Calibri" panose="020F0502020204030204" pitchFamily="34" charset="0"/>
              </a:rPr>
              <a:t>     </a:t>
            </a:r>
            <a:r>
              <a:rPr lang="en-US" sz="3600" b="0" dirty="0">
                <a:effectLst/>
                <a:latin typeface="Calibri" panose="020F0502020204030204" pitchFamily="34" charset="0"/>
              </a:rPr>
              <a:t>Suborder: </a:t>
            </a:r>
            <a:r>
              <a:rPr lang="en-US" sz="3600" b="0" dirty="0" err="1">
                <a:effectLst/>
                <a:latin typeface="Calibri" panose="020F0502020204030204" pitchFamily="34" charset="0"/>
              </a:rPr>
              <a:t>Sauropoda</a:t>
            </a:r>
            <a:r>
              <a:rPr lang="en-US" sz="3600" b="0" dirty="0">
                <a:effectLst/>
                <a:latin typeface="Calibri" panose="020F0502020204030204" pitchFamily="34" charset="0"/>
              </a:rPr>
              <a:t> (lizard foot)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48" t="5371" r="1080" b="16842"/>
          <a:stretch/>
        </p:blipFill>
        <p:spPr>
          <a:xfrm>
            <a:off x="2553073" y="1687157"/>
            <a:ext cx="7343432" cy="4932570"/>
          </a:xfrm>
          <a:prstGeom prst="rect">
            <a:avLst/>
          </a:prstGeom>
        </p:spPr>
      </p:pic>
    </p:spTree>
    <p:extLst>
      <p:ext uri="{BB962C8B-B14F-4D97-AF65-F5344CB8AC3E}">
        <p14:creationId xmlns:p14="http://schemas.microsoft.com/office/powerpoint/2010/main" val="3422047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4097" y="128787"/>
            <a:ext cx="2969448" cy="1168711"/>
          </a:xfrm>
        </p:spPr>
        <p:txBody>
          <a:bodyPr>
            <a:normAutofit fontScale="90000"/>
          </a:bodyPr>
          <a:lstStyle/>
          <a:p>
            <a:pPr marL="0" indent="0">
              <a:buNone/>
            </a:pPr>
            <a:r>
              <a:rPr lang="en-US" sz="4400" b="0" dirty="0">
                <a:effectLst>
                  <a:outerShdw blurRad="38100" dist="38100" dir="2700000" algn="tl">
                    <a:srgbClr val="000000">
                      <a:alpha val="43137"/>
                    </a:srgbClr>
                  </a:outerShdw>
                </a:effectLst>
                <a:latin typeface="Calibri" panose="020F0502020204030204" pitchFamily="34" charset="0"/>
              </a:rPr>
              <a:t>Sauropods</a:t>
            </a:r>
          </a:p>
        </p:txBody>
      </p:sp>
      <p:sp>
        <p:nvSpPr>
          <p:cNvPr id="3" name="Content Placeholder 2"/>
          <p:cNvSpPr>
            <a:spLocks noGrp="1"/>
          </p:cNvSpPr>
          <p:nvPr>
            <p:ph idx="1"/>
          </p:nvPr>
        </p:nvSpPr>
        <p:spPr>
          <a:xfrm>
            <a:off x="851079" y="1187540"/>
            <a:ext cx="5320862" cy="4351338"/>
          </a:xfrm>
        </p:spPr>
        <p:txBody>
          <a:bodyPr>
            <a:normAutofit/>
          </a:bodyPr>
          <a:lstStyle/>
          <a:p>
            <a:pPr lvl="1">
              <a:buFont typeface="Wingdings" panose="05000000000000000000" pitchFamily="2" charset="2"/>
              <a:buChar char="v"/>
            </a:pPr>
            <a:r>
              <a:rPr lang="en-US" dirty="0"/>
              <a:t>Traditional long-necked dinosaurs</a:t>
            </a:r>
          </a:p>
          <a:p>
            <a:pPr lvl="1">
              <a:buFont typeface="Wingdings" panose="05000000000000000000" pitchFamily="2" charset="2"/>
              <a:buChar char="v"/>
            </a:pPr>
            <a:r>
              <a:rPr lang="en-US" dirty="0"/>
              <a:t>Herbivores</a:t>
            </a:r>
          </a:p>
          <a:p>
            <a:pPr lvl="1">
              <a:buFont typeface="Wingdings" panose="05000000000000000000" pitchFamily="2" charset="2"/>
              <a:buChar char="v"/>
            </a:pPr>
            <a:r>
              <a:rPr lang="en-US" dirty="0"/>
              <a:t>Walked on 4-legs (quadrupedal) mostly</a:t>
            </a:r>
          </a:p>
          <a:p>
            <a:pPr marL="0" indent="0">
              <a:buNone/>
            </a:pPr>
            <a:r>
              <a:rPr lang="en-US" sz="1800" dirty="0"/>
              <a:t>Includes: Diplodocus, </a:t>
            </a:r>
            <a:r>
              <a:rPr lang="en-US" sz="1800" dirty="0" err="1"/>
              <a:t>Seismosaurus</a:t>
            </a:r>
            <a:r>
              <a:rPr lang="en-US" sz="1800" dirty="0"/>
              <a:t>, Brachiosaurus, Brontosaurus and Apatosaurus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851" y="1629300"/>
            <a:ext cx="3014367" cy="18604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851" y="3773064"/>
            <a:ext cx="3815255" cy="214608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25756" b="19980"/>
          <a:stretch/>
        </p:blipFill>
        <p:spPr>
          <a:xfrm>
            <a:off x="1798790" y="4477333"/>
            <a:ext cx="4890614" cy="2123090"/>
          </a:xfrm>
          <a:prstGeom prst="rect">
            <a:avLst/>
          </a:prstGeom>
        </p:spPr>
      </p:pic>
    </p:spTree>
    <p:extLst>
      <p:ext uri="{BB962C8B-B14F-4D97-AF65-F5344CB8AC3E}">
        <p14:creationId xmlns:p14="http://schemas.microsoft.com/office/powerpoint/2010/main" val="38521941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anim calcmode="lin" valueType="num">
                                      <p:cBhvr>
                                        <p:cTn id="16" dur="2000" fill="hold"/>
                                        <p:tgtEl>
                                          <p:spTgt spid="5"/>
                                        </p:tgtEl>
                                        <p:attrNameLst>
                                          <p:attrName>ppt_w</p:attrName>
                                        </p:attrNameLst>
                                      </p:cBhvr>
                                      <p:tavLst>
                                        <p:tav tm="0" fmla="#ppt_w*sin(2.5*pi*$)">
                                          <p:val>
                                            <p:fltVal val="0"/>
                                          </p:val>
                                        </p:tav>
                                        <p:tav tm="100000">
                                          <p:val>
                                            <p:fltVal val="1"/>
                                          </p:val>
                                        </p:tav>
                                      </p:tavLst>
                                    </p:anim>
                                    <p:anim calcmode="lin" valueType="num">
                                      <p:cBhvr>
                                        <p:cTn id="17"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757" y="329600"/>
            <a:ext cx="11561379" cy="1537247"/>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Order: </a:t>
            </a:r>
            <a:r>
              <a:rPr lang="en-US" sz="3600" b="0" dirty="0" err="1">
                <a:effectLst>
                  <a:outerShdw blurRad="38100" dist="38100" dir="2700000" algn="tl">
                    <a:srgbClr val="000000">
                      <a:alpha val="43137"/>
                    </a:srgbClr>
                  </a:outerShdw>
                </a:effectLst>
                <a:latin typeface="Calibri" panose="020F0502020204030204" pitchFamily="34" charset="0"/>
              </a:rPr>
              <a:t>Ornithischia</a:t>
            </a:r>
            <a:br>
              <a:rPr lang="en-US" sz="3600" b="0" dirty="0">
                <a:effectLst>
                  <a:outerShdw blurRad="38100" dist="38100" dir="2700000" algn="tl">
                    <a:srgbClr val="000000">
                      <a:alpha val="43137"/>
                    </a:srgbClr>
                  </a:outerShdw>
                </a:effectLst>
                <a:latin typeface="Calibri" panose="020F0502020204030204" pitchFamily="34" charset="0"/>
              </a:rPr>
            </a:br>
            <a:br>
              <a:rPr lang="en-US" sz="3600" b="0" dirty="0">
                <a:effectLst>
                  <a:outerShdw blurRad="38100" dist="38100" dir="2700000" algn="tl">
                    <a:srgbClr val="000000">
                      <a:alpha val="43137"/>
                    </a:srgbClr>
                  </a:outerShdw>
                </a:effectLst>
              </a:rPr>
            </a:br>
            <a:r>
              <a:rPr lang="en-US" sz="3600" b="0" dirty="0">
                <a:effectLst>
                  <a:outerShdw blurRad="38100" dist="38100" dir="2700000" algn="tl">
                    <a:srgbClr val="000000">
                      <a:alpha val="43137"/>
                    </a:srgbClr>
                  </a:outerShdw>
                </a:effectLst>
                <a:latin typeface="Calibri Light" panose="020F0302020204030204" pitchFamily="34" charset="0"/>
              </a:rPr>
              <a:t>    3 Suborders: THYREOPHORA, </a:t>
            </a:r>
            <a:r>
              <a:rPr lang="en-US" sz="3600" b="0" dirty="0" err="1">
                <a:effectLst>
                  <a:outerShdw blurRad="38100" dist="38100" dir="2700000" algn="tl">
                    <a:srgbClr val="000000">
                      <a:alpha val="43137"/>
                    </a:srgbClr>
                  </a:outerShdw>
                </a:effectLst>
                <a:latin typeface="Calibri Light" panose="020F0302020204030204" pitchFamily="34" charset="0"/>
              </a:rPr>
              <a:t>Ornithopoda</a:t>
            </a:r>
            <a:r>
              <a:rPr lang="en-US" sz="3600" b="0" dirty="0">
                <a:effectLst>
                  <a:outerShdw blurRad="38100" dist="38100" dir="2700000" algn="tl">
                    <a:srgbClr val="000000">
                      <a:alpha val="43137"/>
                    </a:srgbClr>
                  </a:outerShdw>
                </a:effectLst>
                <a:latin typeface="Calibri Light" panose="020F0302020204030204" pitchFamily="34" charset="0"/>
              </a:rPr>
              <a:t>, </a:t>
            </a:r>
            <a:r>
              <a:rPr lang="en-US" sz="3600" b="0" dirty="0" err="1">
                <a:effectLst>
                  <a:outerShdw blurRad="38100" dist="38100" dir="2700000" algn="tl">
                    <a:srgbClr val="000000">
                      <a:alpha val="43137"/>
                    </a:srgbClr>
                  </a:outerShdw>
                </a:effectLst>
                <a:latin typeface="Calibri Light" panose="020F0302020204030204" pitchFamily="34" charset="0"/>
              </a:rPr>
              <a:t>mARGINOCEPHALIA</a:t>
            </a:r>
            <a:endParaRPr lang="en-US" sz="3600" b="0" dirty="0">
              <a:effectLst>
                <a:outerShdw blurRad="38100" dist="38100" dir="2700000" algn="tl">
                  <a:srgbClr val="000000">
                    <a:alpha val="43137"/>
                  </a:srgbClr>
                </a:outerShdw>
              </a:effectLst>
              <a:latin typeface="Calibri Light" panose="020F03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448" t="5808" r="1080" b="16623"/>
          <a:stretch/>
        </p:blipFill>
        <p:spPr>
          <a:xfrm>
            <a:off x="3065173" y="2353133"/>
            <a:ext cx="6393285" cy="4282293"/>
          </a:xfrm>
          <a:prstGeom prst="rect">
            <a:avLst/>
          </a:prstGeom>
        </p:spPr>
      </p:pic>
    </p:spTree>
    <p:extLst>
      <p:ext uri="{BB962C8B-B14F-4D97-AF65-F5344CB8AC3E}">
        <p14:creationId xmlns:p14="http://schemas.microsoft.com/office/powerpoint/2010/main" val="30060033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483" y="192397"/>
            <a:ext cx="4283032" cy="1161280"/>
          </a:xfrm>
        </p:spPr>
        <p:txBody>
          <a:bodyPr>
            <a:normAutofit fontScale="90000"/>
          </a:bodyPr>
          <a:lstStyle/>
          <a:p>
            <a:pPr marL="0" indent="0">
              <a:buNone/>
            </a:pPr>
            <a:br>
              <a:rPr lang="en-US" sz="4900" b="0" dirty="0">
                <a:effectLst>
                  <a:outerShdw blurRad="38100" dist="38100" dir="2700000" algn="tl">
                    <a:srgbClr val="000000">
                      <a:alpha val="43137"/>
                    </a:srgbClr>
                  </a:outerShdw>
                </a:effectLst>
                <a:latin typeface="Calibri" panose="020F0502020204030204" pitchFamily="34" charset="0"/>
              </a:rPr>
            </a:br>
            <a:r>
              <a:rPr lang="en-US" sz="4900" b="0" dirty="0" err="1">
                <a:effectLst>
                  <a:outerShdw blurRad="38100" dist="38100" dir="2700000" algn="tl">
                    <a:srgbClr val="000000">
                      <a:alpha val="43137"/>
                    </a:srgbClr>
                  </a:outerShdw>
                </a:effectLst>
                <a:latin typeface="Calibri" panose="020F0502020204030204" pitchFamily="34" charset="0"/>
              </a:rPr>
              <a:t>Ornithischia</a:t>
            </a:r>
            <a:br>
              <a:rPr lang="en-US" sz="3600" b="0" dirty="0"/>
            </a:br>
            <a:br>
              <a:rPr lang="en-US" sz="3600" b="0" dirty="0"/>
            </a:br>
            <a:endParaRPr lang="en-US" sz="3600" b="0" dirty="0"/>
          </a:p>
        </p:txBody>
      </p:sp>
      <p:sp>
        <p:nvSpPr>
          <p:cNvPr id="3" name="Content Placeholder 2"/>
          <p:cNvSpPr>
            <a:spLocks noGrp="1"/>
          </p:cNvSpPr>
          <p:nvPr>
            <p:ph idx="1"/>
          </p:nvPr>
        </p:nvSpPr>
        <p:spPr>
          <a:xfrm>
            <a:off x="772776" y="1526405"/>
            <a:ext cx="3933497" cy="4351338"/>
          </a:xfrm>
        </p:spPr>
        <p:txBody>
          <a:bodyPr>
            <a:normAutofit/>
          </a:bodyPr>
          <a:lstStyle/>
          <a:p>
            <a:pPr lvl="1">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Herbivores</a:t>
            </a:r>
          </a:p>
          <a:p>
            <a:pPr lvl="1">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Often have beaks or bills</a:t>
            </a:r>
          </a:p>
          <a:p>
            <a:pPr lvl="1">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Primarily walked on 4 legs (quadrupedal)</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514" y="1526405"/>
            <a:ext cx="3522773" cy="198645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8134" y="4453956"/>
            <a:ext cx="3155731" cy="202668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9575" y="2558821"/>
            <a:ext cx="3032056" cy="202389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3491" y="4277710"/>
            <a:ext cx="3481058" cy="2379173"/>
          </a:xfrm>
          <a:prstGeom prst="rect">
            <a:avLst/>
          </a:prstGeom>
        </p:spPr>
      </p:pic>
    </p:spTree>
    <p:extLst>
      <p:ext uri="{BB962C8B-B14F-4D97-AF65-F5344CB8AC3E}">
        <p14:creationId xmlns:p14="http://schemas.microsoft.com/office/powerpoint/2010/main" val="43393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80">
                                          <p:stCondLst>
                                            <p:cond delay="0"/>
                                          </p:stCondLst>
                                        </p:cTn>
                                        <p:tgtEl>
                                          <p:spTgt spid="9"/>
                                        </p:tgtEl>
                                      </p:cBhvr>
                                    </p:animEffect>
                                    <p:anim calcmode="lin" valueType="num">
                                      <p:cBhvr>
                                        <p:cTn id="4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5" dur="26">
                                          <p:stCondLst>
                                            <p:cond delay="650"/>
                                          </p:stCondLst>
                                        </p:cTn>
                                        <p:tgtEl>
                                          <p:spTgt spid="9"/>
                                        </p:tgtEl>
                                      </p:cBhvr>
                                      <p:to x="100000" y="60000"/>
                                    </p:animScale>
                                    <p:animScale>
                                      <p:cBhvr>
                                        <p:cTn id="46" dur="166" decel="50000">
                                          <p:stCondLst>
                                            <p:cond delay="676"/>
                                          </p:stCondLst>
                                        </p:cTn>
                                        <p:tgtEl>
                                          <p:spTgt spid="9"/>
                                        </p:tgtEl>
                                      </p:cBhvr>
                                      <p:to x="100000" y="100000"/>
                                    </p:animScale>
                                    <p:animScale>
                                      <p:cBhvr>
                                        <p:cTn id="47" dur="26">
                                          <p:stCondLst>
                                            <p:cond delay="1312"/>
                                          </p:stCondLst>
                                        </p:cTn>
                                        <p:tgtEl>
                                          <p:spTgt spid="9"/>
                                        </p:tgtEl>
                                      </p:cBhvr>
                                      <p:to x="100000" y="80000"/>
                                    </p:animScale>
                                    <p:animScale>
                                      <p:cBhvr>
                                        <p:cTn id="48" dur="166" decel="50000">
                                          <p:stCondLst>
                                            <p:cond delay="1338"/>
                                          </p:stCondLst>
                                        </p:cTn>
                                        <p:tgtEl>
                                          <p:spTgt spid="9"/>
                                        </p:tgtEl>
                                      </p:cBhvr>
                                      <p:to x="100000" y="100000"/>
                                    </p:animScale>
                                    <p:animScale>
                                      <p:cBhvr>
                                        <p:cTn id="49" dur="26">
                                          <p:stCondLst>
                                            <p:cond delay="1642"/>
                                          </p:stCondLst>
                                        </p:cTn>
                                        <p:tgtEl>
                                          <p:spTgt spid="9"/>
                                        </p:tgtEl>
                                      </p:cBhvr>
                                      <p:to x="100000" y="90000"/>
                                    </p:animScale>
                                    <p:animScale>
                                      <p:cBhvr>
                                        <p:cTn id="50" dur="166" decel="50000">
                                          <p:stCondLst>
                                            <p:cond delay="1668"/>
                                          </p:stCondLst>
                                        </p:cTn>
                                        <p:tgtEl>
                                          <p:spTgt spid="9"/>
                                        </p:tgtEl>
                                      </p:cBhvr>
                                      <p:to x="100000" y="100000"/>
                                    </p:animScale>
                                    <p:animScale>
                                      <p:cBhvr>
                                        <p:cTn id="51" dur="26">
                                          <p:stCondLst>
                                            <p:cond delay="1808"/>
                                          </p:stCondLst>
                                        </p:cTn>
                                        <p:tgtEl>
                                          <p:spTgt spid="9"/>
                                        </p:tgtEl>
                                      </p:cBhvr>
                                      <p:to x="100000" y="95000"/>
                                    </p:animScale>
                                    <p:animScale>
                                      <p:cBhvr>
                                        <p:cTn id="52"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94FA4-BC03-4C08-948F-FE2B7D67301C}"/>
              </a:ext>
            </a:extLst>
          </p:cNvPr>
          <p:cNvSpPr>
            <a:spLocks noGrp="1"/>
          </p:cNvSpPr>
          <p:nvPr>
            <p:ph type="title"/>
          </p:nvPr>
        </p:nvSpPr>
        <p:spPr>
          <a:xfrm>
            <a:off x="730491" y="306729"/>
            <a:ext cx="10496952" cy="838200"/>
          </a:xfrm>
        </p:spPr>
        <p:txBody>
          <a:bodyPr/>
          <a:lstStyle/>
          <a:p>
            <a:r>
              <a:rPr lang="en-US" dirty="0"/>
              <a:t>Like a Sprinter</a:t>
            </a:r>
          </a:p>
        </p:txBody>
      </p:sp>
      <p:pic>
        <p:nvPicPr>
          <p:cNvPr id="4" name="Picture 3">
            <a:extLst>
              <a:ext uri="{FF2B5EF4-FFF2-40B4-BE49-F238E27FC236}">
                <a16:creationId xmlns:a16="http://schemas.microsoft.com/office/drawing/2014/main" id="{9F2B7EA4-66F5-49D4-9A21-F75F1C72452E}"/>
              </a:ext>
            </a:extLst>
          </p:cNvPr>
          <p:cNvPicPr>
            <a:picLocks noChangeAspect="1"/>
          </p:cNvPicPr>
          <p:nvPr/>
        </p:nvPicPr>
        <p:blipFill rotWithShape="1">
          <a:blip r:embed="rId2"/>
          <a:srcRect b="11422"/>
          <a:stretch/>
        </p:blipFill>
        <p:spPr>
          <a:xfrm>
            <a:off x="1767386" y="1513389"/>
            <a:ext cx="8657227" cy="4308677"/>
          </a:xfrm>
          <a:prstGeom prst="rect">
            <a:avLst/>
          </a:prstGeom>
        </p:spPr>
      </p:pic>
    </p:spTree>
    <p:extLst>
      <p:ext uri="{BB962C8B-B14F-4D97-AF65-F5344CB8AC3E}">
        <p14:creationId xmlns:p14="http://schemas.microsoft.com/office/powerpoint/2010/main" val="4039272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2129" y="115909"/>
            <a:ext cx="9569004" cy="1106273"/>
          </a:xfrm>
        </p:spPr>
        <p:txBody>
          <a:bodyPr/>
          <a:lstStyle/>
          <a:p>
            <a:pPr marL="0" indent="0" algn="ctr">
              <a:buNone/>
            </a:pPr>
            <a:r>
              <a:rPr lang="en-US" sz="4400" b="0" dirty="0">
                <a:latin typeface="Calibri" panose="020F0502020204030204" pitchFamily="34" charset="0"/>
              </a:rPr>
              <a:t>Suborder: </a:t>
            </a:r>
            <a:r>
              <a:rPr lang="en-US" sz="4400" b="0" dirty="0" err="1">
                <a:latin typeface="Calibri" panose="020F0502020204030204" pitchFamily="34" charset="0"/>
              </a:rPr>
              <a:t>Thyreophora</a:t>
            </a:r>
            <a:endParaRPr lang="en-US" b="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0354" y="1518397"/>
            <a:ext cx="6651899" cy="4743290"/>
          </a:xfrm>
          <a:prstGeom prst="rect">
            <a:avLst/>
          </a:prstGeom>
        </p:spPr>
      </p:pic>
    </p:spTree>
    <p:extLst>
      <p:ext uri="{BB962C8B-B14F-4D97-AF65-F5344CB8AC3E}">
        <p14:creationId xmlns:p14="http://schemas.microsoft.com/office/powerpoint/2010/main" val="34519475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2562" y="0"/>
            <a:ext cx="8683348" cy="1143000"/>
          </a:xfrm>
        </p:spPr>
        <p:txBody>
          <a:bodyPr/>
          <a:lstStyle/>
          <a:p>
            <a:pPr marL="0" indent="0" algn="l">
              <a:buNone/>
            </a:pPr>
            <a:r>
              <a:rPr lang="en-US" sz="4000" dirty="0">
                <a:latin typeface="Calibri" panose="020F0502020204030204" pitchFamily="34" charset="0"/>
              </a:rPr>
              <a:t>Suborder: </a:t>
            </a:r>
            <a:r>
              <a:rPr lang="en-US" sz="4000" dirty="0" err="1">
                <a:latin typeface="Calibri" panose="020F0502020204030204" pitchFamily="34" charset="0"/>
              </a:rPr>
              <a:t>Thyreophora</a:t>
            </a:r>
            <a:endParaRPr lang="en-US" dirty="0"/>
          </a:p>
        </p:txBody>
      </p:sp>
      <p:sp>
        <p:nvSpPr>
          <p:cNvPr id="3" name="Content Placeholder 2"/>
          <p:cNvSpPr>
            <a:spLocks noGrp="1"/>
          </p:cNvSpPr>
          <p:nvPr>
            <p:ph idx="1"/>
          </p:nvPr>
        </p:nvSpPr>
        <p:spPr>
          <a:xfrm>
            <a:off x="1103313" y="1607733"/>
            <a:ext cx="3710426" cy="4195481"/>
          </a:xfrm>
        </p:spPr>
        <p:txBody>
          <a:bodyPr>
            <a:normAutofit/>
          </a:bodyPr>
          <a:lstStyle/>
          <a:p>
            <a:pPr>
              <a:buFont typeface="Wingdings" panose="05000000000000000000" pitchFamily="2" charset="2"/>
              <a:buChar char="v"/>
            </a:pPr>
            <a:r>
              <a:rPr lang="en-US" sz="2000" dirty="0">
                <a:effectLst>
                  <a:outerShdw blurRad="38100" dist="38100" dir="2700000" algn="tl">
                    <a:srgbClr val="000000">
                      <a:alpha val="43137"/>
                    </a:srgbClr>
                  </a:outerShdw>
                </a:effectLst>
                <a:latin typeface="Calibri" panose="020F0502020204030204" pitchFamily="34" charset="0"/>
              </a:rPr>
              <a:t>Armored or plated bodies</a:t>
            </a:r>
          </a:p>
          <a:p>
            <a:pPr>
              <a:buFont typeface="Wingdings" panose="05000000000000000000" pitchFamily="2" charset="2"/>
              <a:buChar char="v"/>
            </a:pPr>
            <a:r>
              <a:rPr lang="en-US" sz="2000" dirty="0">
                <a:effectLst>
                  <a:outerShdw blurRad="38100" dist="38100" dir="2700000" algn="tl">
                    <a:srgbClr val="000000">
                      <a:alpha val="43137"/>
                    </a:srgbClr>
                  </a:outerShdw>
                </a:effectLst>
                <a:latin typeface="Calibri" panose="020F0502020204030204" pitchFamily="34" charset="0"/>
              </a:rPr>
              <a:t>Spiked or clubbed tails</a:t>
            </a:r>
          </a:p>
          <a:p>
            <a:pPr marL="457200" lvl="1" indent="0">
              <a:buNone/>
            </a:pPr>
            <a:r>
              <a:rPr lang="en-US" sz="1800" dirty="0">
                <a:effectLst>
                  <a:outerShdw blurRad="38100" dist="38100" dir="2700000" algn="tl">
                    <a:srgbClr val="000000">
                      <a:alpha val="43137"/>
                    </a:srgbClr>
                  </a:outerShdw>
                </a:effectLst>
                <a:latin typeface="Calibri" panose="020F0502020204030204" pitchFamily="34" charset="0"/>
              </a:rPr>
              <a:t>Ankylosaurs</a:t>
            </a:r>
          </a:p>
          <a:p>
            <a:pPr marL="457200" lvl="1" indent="0">
              <a:buNone/>
            </a:pPr>
            <a:r>
              <a:rPr lang="en-US" sz="1800" dirty="0">
                <a:effectLst>
                  <a:outerShdw blurRad="38100" dist="38100" dir="2700000" algn="tl">
                    <a:srgbClr val="000000">
                      <a:alpha val="43137"/>
                    </a:srgbClr>
                  </a:outerShdw>
                </a:effectLst>
                <a:latin typeface="Calibri" panose="020F0502020204030204" pitchFamily="34" charset="0"/>
              </a:rPr>
              <a:t>Stegosaurs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4786" y="1660633"/>
            <a:ext cx="4367704" cy="295826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412" y="3422138"/>
            <a:ext cx="4298731" cy="2869403"/>
          </a:xfrm>
          <a:prstGeom prst="rect">
            <a:avLst/>
          </a:prstGeom>
        </p:spPr>
      </p:pic>
    </p:spTree>
    <p:extLst>
      <p:ext uri="{BB962C8B-B14F-4D97-AF65-F5344CB8AC3E}">
        <p14:creationId xmlns:p14="http://schemas.microsoft.com/office/powerpoint/2010/main" val="289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3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2" end="2"/>
                                            </p:txEl>
                                          </p:spTgt>
                                        </p:tgtEl>
                                      </p:cBhvr>
                                    </p:animEffect>
                                  </p:childTnLst>
                                </p:cTn>
                              </p:par>
                              <p:par>
                                <p:cTn id="21" presetID="45" presetClass="entr" presetSubtype="0"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000"/>
                                        <p:tgtEl>
                                          <p:spTgt spid="3">
                                            <p:txEl>
                                              <p:pRg st="3" end="3"/>
                                            </p:txEl>
                                          </p:spTgt>
                                        </p:tgtEl>
                                      </p:cBhvr>
                                    </p:animEffect>
                                    <p:anim calcmode="lin" valueType="num">
                                      <p:cBhvr>
                                        <p:cTn id="24"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25"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20462"/>
          </a:xfrm>
        </p:spPr>
        <p:txBody>
          <a:bodyPr/>
          <a:lstStyle/>
          <a:p>
            <a:pPr marL="0" indent="0" algn="ctr">
              <a:buNone/>
            </a:pPr>
            <a:r>
              <a:rPr lang="en-US" sz="4400" b="0" dirty="0">
                <a:effectLst>
                  <a:outerShdw blurRad="38100" dist="38100" dir="2700000" algn="tl">
                    <a:srgbClr val="000000">
                      <a:alpha val="43137"/>
                    </a:srgbClr>
                  </a:outerShdw>
                </a:effectLst>
                <a:latin typeface="Calibri" panose="020F0502020204030204" pitchFamily="34" charset="0"/>
              </a:rPr>
              <a:t>Suborder: </a:t>
            </a:r>
            <a:r>
              <a:rPr lang="en-US" sz="4400" b="0" dirty="0" err="1">
                <a:effectLst>
                  <a:outerShdw blurRad="38100" dist="38100" dir="2700000" algn="tl">
                    <a:srgbClr val="000000">
                      <a:alpha val="43137"/>
                    </a:srgbClr>
                  </a:outerShdw>
                </a:effectLst>
                <a:latin typeface="Calibri" panose="020F0502020204030204" pitchFamily="34" charset="0"/>
              </a:rPr>
              <a:t>Ornithopoda</a:t>
            </a:r>
            <a:endParaRPr lang="en-US" b="0"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8057" y="1231867"/>
            <a:ext cx="7075884" cy="5045622"/>
          </a:xfrm>
          <a:prstGeom prst="rect">
            <a:avLst/>
          </a:prstGeom>
        </p:spPr>
      </p:pic>
    </p:spTree>
    <p:extLst>
      <p:ext uri="{BB962C8B-B14F-4D97-AF65-F5344CB8AC3E}">
        <p14:creationId xmlns:p14="http://schemas.microsoft.com/office/powerpoint/2010/main" val="2877319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6428" y="1846914"/>
            <a:ext cx="3521995" cy="2106793"/>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6473" y="3793277"/>
            <a:ext cx="3698547" cy="2454910"/>
          </a:xfrm>
          <a:prstGeom prst="rect">
            <a:avLst/>
          </a:prstGeom>
        </p:spPr>
      </p:pic>
      <p:sp>
        <p:nvSpPr>
          <p:cNvPr id="2" name="Title 1"/>
          <p:cNvSpPr>
            <a:spLocks noGrp="1"/>
          </p:cNvSpPr>
          <p:nvPr>
            <p:ph type="title"/>
          </p:nvPr>
        </p:nvSpPr>
        <p:spPr>
          <a:xfrm>
            <a:off x="1" y="0"/>
            <a:ext cx="12191999" cy="1056068"/>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Suborder: </a:t>
            </a:r>
            <a:r>
              <a:rPr lang="en-US" sz="3600" b="0" dirty="0" err="1">
                <a:effectLst>
                  <a:outerShdw blurRad="38100" dist="38100" dir="2700000" algn="tl">
                    <a:srgbClr val="000000">
                      <a:alpha val="43137"/>
                    </a:srgbClr>
                  </a:outerShdw>
                </a:effectLst>
                <a:latin typeface="Calibri" panose="020F0502020204030204" pitchFamily="34" charset="0"/>
              </a:rPr>
              <a:t>Ornithopods</a:t>
            </a:r>
            <a:br>
              <a:rPr lang="en-US" sz="3600" b="0" dirty="0">
                <a:effectLst>
                  <a:outerShdw blurRad="38100" dist="38100" dir="2700000" algn="tl">
                    <a:srgbClr val="000000">
                      <a:alpha val="43137"/>
                    </a:srgbClr>
                  </a:outerShdw>
                </a:effectLst>
                <a:latin typeface="Calibri" panose="020F0502020204030204" pitchFamily="34" charset="0"/>
              </a:rPr>
            </a:br>
            <a:r>
              <a:rPr lang="en-US" sz="3600" b="0" dirty="0">
                <a:effectLst/>
                <a:latin typeface="Calibri" panose="020F0502020204030204" pitchFamily="34" charset="0"/>
              </a:rPr>
              <a:t>Duck-billed Dinosaurs</a:t>
            </a:r>
            <a:endParaRPr lang="en-US" sz="3600" b="0" dirty="0">
              <a:effectLst/>
            </a:endParaRPr>
          </a:p>
        </p:txBody>
      </p:sp>
      <p:sp>
        <p:nvSpPr>
          <p:cNvPr id="3" name="Content Placeholder 2"/>
          <p:cNvSpPr>
            <a:spLocks noGrp="1"/>
          </p:cNvSpPr>
          <p:nvPr>
            <p:ph idx="1"/>
          </p:nvPr>
        </p:nvSpPr>
        <p:spPr>
          <a:xfrm>
            <a:off x="511279" y="1631614"/>
            <a:ext cx="6700890" cy="4195481"/>
          </a:xfrm>
        </p:spPr>
        <p:txBody>
          <a:bodyPr>
            <a:normAutofit/>
          </a:bodyPr>
          <a:lstStyle/>
          <a:p>
            <a:pPr lvl="1">
              <a:buFont typeface="Wingdings" panose="05000000000000000000" pitchFamily="2" charset="2"/>
              <a:buChar char="v"/>
            </a:pPr>
            <a:r>
              <a:rPr lang="en-US" sz="2200" dirty="0">
                <a:effectLst>
                  <a:outerShdw blurRad="38100" dist="38100" dir="2700000" algn="tl">
                    <a:srgbClr val="000000">
                      <a:alpha val="43137"/>
                    </a:srgbClr>
                  </a:outerShdw>
                </a:effectLst>
                <a:latin typeface="Calibri" panose="020F0502020204030204" pitchFamily="34" charset="0"/>
              </a:rPr>
              <a:t>Snout in shape of a bill</a:t>
            </a:r>
          </a:p>
          <a:p>
            <a:pPr lvl="1">
              <a:buFont typeface="Wingdings" panose="05000000000000000000" pitchFamily="2" charset="2"/>
              <a:buChar char="v"/>
            </a:pPr>
            <a:r>
              <a:rPr lang="en-US" sz="2400" dirty="0">
                <a:effectLst>
                  <a:outerShdw blurRad="38100" dist="38100" dir="2700000" algn="tl">
                    <a:srgbClr val="000000">
                      <a:alpha val="43137"/>
                    </a:srgbClr>
                  </a:outerShdw>
                </a:effectLst>
                <a:latin typeface="Calibri" panose="020F0502020204030204" pitchFamily="34" charset="0"/>
              </a:rPr>
              <a:t>Large herds </a:t>
            </a:r>
          </a:p>
          <a:p>
            <a:pPr lvl="1">
              <a:buFont typeface="Wingdings" panose="05000000000000000000" pitchFamily="2" charset="2"/>
              <a:buChar char="v"/>
            </a:pPr>
            <a:r>
              <a:rPr lang="en-US" sz="2400" dirty="0">
                <a:effectLst>
                  <a:outerShdw blurRad="38100" dist="38100" dir="2700000" algn="tl">
                    <a:srgbClr val="000000">
                      <a:alpha val="43137"/>
                    </a:srgbClr>
                  </a:outerShdw>
                </a:effectLst>
                <a:latin typeface="Calibri" panose="020F0502020204030204" pitchFamily="34" charset="0"/>
              </a:rPr>
              <a:t>Well known for nesting and rearing behaviors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111" y="4355887"/>
            <a:ext cx="3365500" cy="1892300"/>
          </a:xfrm>
          <a:prstGeom prst="rect">
            <a:avLst/>
          </a:prstGeom>
        </p:spPr>
      </p:pic>
    </p:spTree>
    <p:extLst>
      <p:ext uri="{BB962C8B-B14F-4D97-AF65-F5344CB8AC3E}">
        <p14:creationId xmlns:p14="http://schemas.microsoft.com/office/powerpoint/2010/main" val="23517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6" presetID="3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 calcmode="lin" valueType="num">
                                      <p:cBhvr>
                                        <p:cTn id="1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1000" fill="hold"/>
                                        <p:tgtEl>
                                          <p:spTgt spid="4"/>
                                        </p:tgtEl>
                                        <p:attrNameLst>
                                          <p:attrName>ppt_w</p:attrName>
                                        </p:attrNameLst>
                                      </p:cBhvr>
                                      <p:tavLst>
                                        <p:tav tm="0">
                                          <p:val>
                                            <p:fltVal val="0"/>
                                          </p:val>
                                        </p:tav>
                                        <p:tav tm="100000">
                                          <p:val>
                                            <p:strVal val="#ppt_w"/>
                                          </p:val>
                                        </p:tav>
                                      </p:tavLst>
                                    </p:anim>
                                    <p:anim calcmode="lin" valueType="num">
                                      <p:cBhvr>
                                        <p:cTn id="27" dur="1000" fill="hold"/>
                                        <p:tgtEl>
                                          <p:spTgt spid="4"/>
                                        </p:tgtEl>
                                        <p:attrNameLst>
                                          <p:attrName>ppt_h</p:attrName>
                                        </p:attrNameLst>
                                      </p:cBhvr>
                                      <p:tavLst>
                                        <p:tav tm="0">
                                          <p:val>
                                            <p:fltVal val="0"/>
                                          </p:val>
                                        </p:tav>
                                        <p:tav tm="100000">
                                          <p:val>
                                            <p:strVal val="#ppt_h"/>
                                          </p:val>
                                        </p:tav>
                                      </p:tavLst>
                                    </p:anim>
                                    <p:anim calcmode="lin" valueType="num">
                                      <p:cBhvr>
                                        <p:cTn id="28" dur="1000" fill="hold"/>
                                        <p:tgtEl>
                                          <p:spTgt spid="4"/>
                                        </p:tgtEl>
                                        <p:attrNameLst>
                                          <p:attrName>style.rotation</p:attrName>
                                        </p:attrNameLst>
                                      </p:cBhvr>
                                      <p:tavLst>
                                        <p:tav tm="0">
                                          <p:val>
                                            <p:fltVal val="90"/>
                                          </p:val>
                                        </p:tav>
                                        <p:tav tm="100000">
                                          <p:val>
                                            <p:fltVal val="0"/>
                                          </p:val>
                                        </p:tav>
                                      </p:tavLst>
                                    </p:anim>
                                    <p:animEffect transition="in" filter="fade">
                                      <p:cBhvr>
                                        <p:cTn id="29" dur="1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3335"/>
            <a:ext cx="12192000" cy="1400530"/>
          </a:xfrm>
        </p:spPr>
        <p:txBody>
          <a:bodyPr>
            <a:noAutofit/>
          </a:bodyPr>
          <a:lstStyle/>
          <a:p>
            <a:pPr marL="0" indent="0" algn="ctr">
              <a:buNone/>
            </a:pPr>
            <a:r>
              <a:rPr lang="en-US" sz="3200" b="0" dirty="0">
                <a:effectLst>
                  <a:outerShdw blurRad="38100" dist="38100" dir="2700000" algn="tl">
                    <a:srgbClr val="000000">
                      <a:alpha val="43137"/>
                    </a:srgbClr>
                  </a:outerShdw>
                </a:effectLst>
                <a:latin typeface="Calibri" panose="020F0502020204030204" pitchFamily="34" charset="0"/>
              </a:rPr>
              <a:t>Suborder: </a:t>
            </a:r>
            <a:r>
              <a:rPr lang="en-US" sz="3200" b="0" dirty="0" err="1">
                <a:effectLst>
                  <a:outerShdw blurRad="38100" dist="38100" dir="2700000" algn="tl">
                    <a:srgbClr val="000000">
                      <a:alpha val="43137"/>
                    </a:srgbClr>
                  </a:outerShdw>
                </a:effectLst>
                <a:latin typeface="Calibri" panose="020F0502020204030204" pitchFamily="34" charset="0"/>
              </a:rPr>
              <a:t>Marginocephalia</a:t>
            </a:r>
            <a:br>
              <a:rPr lang="en-US" sz="3200" b="0" dirty="0">
                <a:effectLst>
                  <a:outerShdw blurRad="38100" dist="38100" dir="2700000" algn="tl">
                    <a:srgbClr val="000000">
                      <a:alpha val="43137"/>
                    </a:srgbClr>
                  </a:outerShdw>
                </a:effectLst>
                <a:latin typeface="Calibri" panose="020F0502020204030204" pitchFamily="34" charset="0"/>
              </a:rPr>
            </a:br>
            <a:br>
              <a:rPr lang="en-US" sz="3200" dirty="0">
                <a:effectLst>
                  <a:outerShdw blurRad="38100" dist="38100" dir="2700000" algn="tl">
                    <a:srgbClr val="000000">
                      <a:alpha val="43137"/>
                    </a:srgbClr>
                  </a:outerShdw>
                </a:effectLst>
                <a:latin typeface="Calibri" panose="020F0502020204030204" pitchFamily="34" charset="0"/>
              </a:rPr>
            </a:br>
            <a:r>
              <a:rPr lang="en-US" sz="3200" b="0" dirty="0">
                <a:effectLst/>
                <a:latin typeface="Calibri" panose="020F0502020204030204" pitchFamily="34" charset="0"/>
              </a:rPr>
              <a:t>Horned and Thick-Skulled Dinosaurs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937" y="1937435"/>
            <a:ext cx="6569641" cy="4684634"/>
          </a:xfrm>
          <a:prstGeom prst="rect">
            <a:avLst/>
          </a:prstGeom>
        </p:spPr>
      </p:pic>
    </p:spTree>
    <p:extLst>
      <p:ext uri="{BB962C8B-B14F-4D97-AF65-F5344CB8AC3E}">
        <p14:creationId xmlns:p14="http://schemas.microsoft.com/office/powerpoint/2010/main" val="254292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3604" y="226967"/>
            <a:ext cx="9404723" cy="1400530"/>
          </a:xfrm>
        </p:spPr>
        <p:txBody>
          <a:bodyPr>
            <a:normAutofit fontScale="90000"/>
          </a:bodyPr>
          <a:lstStyle/>
          <a:p>
            <a:pPr marL="0" indent="0" algn="ctr">
              <a:buNone/>
            </a:pPr>
            <a:r>
              <a:rPr lang="en-US" sz="3600" b="0" dirty="0">
                <a:effectLst>
                  <a:outerShdw blurRad="38100" dist="38100" dir="2700000" algn="tl">
                    <a:srgbClr val="000000">
                      <a:alpha val="43137"/>
                    </a:srgbClr>
                  </a:outerShdw>
                </a:effectLst>
                <a:latin typeface="Calibri" panose="020F0502020204030204" pitchFamily="34" charset="0"/>
              </a:rPr>
              <a:t>Suborder: </a:t>
            </a:r>
            <a:r>
              <a:rPr lang="en-US" sz="3600" b="0" dirty="0" err="1">
                <a:effectLst>
                  <a:outerShdw blurRad="38100" dist="38100" dir="2700000" algn="tl">
                    <a:srgbClr val="000000">
                      <a:alpha val="43137"/>
                    </a:srgbClr>
                  </a:outerShdw>
                </a:effectLst>
                <a:latin typeface="Calibri" panose="020F0502020204030204" pitchFamily="34" charset="0"/>
              </a:rPr>
              <a:t>Marginocephalia</a:t>
            </a:r>
            <a:br>
              <a:rPr lang="en-US" sz="3600" b="0" dirty="0">
                <a:effectLst>
                  <a:outerShdw blurRad="38100" dist="38100" dir="2700000" algn="tl">
                    <a:srgbClr val="000000">
                      <a:alpha val="43137"/>
                    </a:srgbClr>
                  </a:outerShdw>
                </a:effectLst>
                <a:latin typeface="Calibri" panose="020F0502020204030204" pitchFamily="34" charset="0"/>
              </a:rPr>
            </a:br>
            <a:br>
              <a:rPr lang="en-US" sz="3600" b="0" dirty="0">
                <a:effectLst>
                  <a:outerShdw blurRad="38100" dist="38100" dir="2700000" algn="tl">
                    <a:srgbClr val="000000">
                      <a:alpha val="43137"/>
                    </a:srgbClr>
                  </a:outerShdw>
                </a:effectLst>
                <a:latin typeface="Calibri" panose="020F0502020204030204" pitchFamily="34" charset="0"/>
              </a:rPr>
            </a:br>
            <a:r>
              <a:rPr lang="en-US" sz="3600" b="0" dirty="0">
                <a:effectLst/>
                <a:latin typeface="Calibri" panose="020F0502020204030204" pitchFamily="34" charset="0"/>
              </a:rPr>
              <a:t>Horned and Thick-Skulled Dinosaurs</a:t>
            </a:r>
            <a:endParaRPr lang="en-US" sz="3600" b="0" dirty="0">
              <a:effectLst/>
            </a:endParaRPr>
          </a:p>
        </p:txBody>
      </p:sp>
      <p:sp>
        <p:nvSpPr>
          <p:cNvPr id="3" name="Content Placeholder 2"/>
          <p:cNvSpPr>
            <a:spLocks noGrp="1"/>
          </p:cNvSpPr>
          <p:nvPr>
            <p:ph idx="1"/>
          </p:nvPr>
        </p:nvSpPr>
        <p:spPr>
          <a:xfrm>
            <a:off x="2093898" y="1880518"/>
            <a:ext cx="4976604" cy="2050296"/>
          </a:xfrm>
        </p:spPr>
        <p:txBody>
          <a:bodyPr/>
          <a:lstStyle/>
          <a:p>
            <a:pPr marL="0" indent="0">
              <a:buNone/>
            </a:pPr>
            <a:r>
              <a:rPr lang="en-US" sz="2000" dirty="0">
                <a:latin typeface="Calibri" panose="020F0502020204030204" pitchFamily="34" charset="0"/>
              </a:rPr>
              <a:t>Adaptations around the margin of the head</a:t>
            </a:r>
          </a:p>
          <a:p>
            <a:pPr lvl="1"/>
            <a:r>
              <a:rPr lang="en-US" dirty="0">
                <a:latin typeface="Calibri" panose="020F0502020204030204" pitchFamily="34" charset="0"/>
              </a:rPr>
              <a:t>Frill, horns, thick-bony domes</a:t>
            </a:r>
          </a:p>
          <a:p>
            <a:pPr marL="365760" lvl="1" indent="0">
              <a:buNone/>
            </a:pPr>
            <a:r>
              <a:rPr lang="en-US" sz="1800" dirty="0" err="1">
                <a:latin typeface="Calibri" panose="020F0502020204030204" pitchFamily="34" charset="0"/>
              </a:rPr>
              <a:t>Ceratopsians</a:t>
            </a:r>
            <a:r>
              <a:rPr lang="en-US" sz="1800" dirty="0">
                <a:latin typeface="Calibri" panose="020F0502020204030204" pitchFamily="34" charset="0"/>
              </a:rPr>
              <a:t> </a:t>
            </a:r>
          </a:p>
          <a:p>
            <a:pPr marL="365760" lvl="1" indent="0">
              <a:buNone/>
            </a:pPr>
            <a:r>
              <a:rPr lang="en-US" sz="1800" dirty="0" err="1">
                <a:latin typeface="Calibri" panose="020F0502020204030204" pitchFamily="34" charset="0"/>
              </a:rPr>
              <a:t>Pachycephalosaurs</a:t>
            </a:r>
            <a:endParaRPr lang="en-US" sz="1800" dirty="0">
              <a:latin typeface="Calibri" panose="020F0502020204030204" pitchFamily="34" charset="0"/>
            </a:endParaRPr>
          </a:p>
          <a:p>
            <a:pPr lvl="1"/>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8774" r="22107" b="7299"/>
          <a:stretch/>
        </p:blipFill>
        <p:spPr>
          <a:xfrm>
            <a:off x="7566242" y="1880518"/>
            <a:ext cx="2753711" cy="246215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15723" y="4324703"/>
            <a:ext cx="4035616" cy="2268926"/>
          </a:xfrm>
          <a:prstGeom prst="rect">
            <a:avLst/>
          </a:prstGeom>
        </p:spPr>
      </p:pic>
    </p:spTree>
    <p:extLst>
      <p:ext uri="{BB962C8B-B14F-4D97-AF65-F5344CB8AC3E}">
        <p14:creationId xmlns:p14="http://schemas.microsoft.com/office/powerpoint/2010/main" val="340229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fltVal val="0"/>
                                          </p:val>
                                        </p:tav>
                                        <p:tav tm="100000">
                                          <p:val>
                                            <p:strVal val="#ppt_w"/>
                                          </p:val>
                                        </p:tav>
                                      </p:tavLst>
                                    </p:anim>
                                    <p:anim calcmode="lin" valueType="num">
                                      <p:cBhvr>
                                        <p:cTn id="24" dur="1000" fill="hold"/>
                                        <p:tgtEl>
                                          <p:spTgt spid="4"/>
                                        </p:tgtEl>
                                        <p:attrNameLst>
                                          <p:attrName>ppt_h</p:attrName>
                                        </p:attrNameLst>
                                      </p:cBhvr>
                                      <p:tavLst>
                                        <p:tav tm="0">
                                          <p:val>
                                            <p:fltVal val="0"/>
                                          </p:val>
                                        </p:tav>
                                        <p:tav tm="100000">
                                          <p:val>
                                            <p:strVal val="#ppt_h"/>
                                          </p:val>
                                        </p:tav>
                                      </p:tavLst>
                                    </p:anim>
                                    <p:anim calcmode="lin" valueType="num">
                                      <p:cBhvr>
                                        <p:cTn id="25" dur="1000" fill="hold"/>
                                        <p:tgtEl>
                                          <p:spTgt spid="4"/>
                                        </p:tgtEl>
                                        <p:attrNameLst>
                                          <p:attrName>style.rotation</p:attrName>
                                        </p:attrNameLst>
                                      </p:cBhvr>
                                      <p:tavLst>
                                        <p:tav tm="0">
                                          <p:val>
                                            <p:fltVal val="90"/>
                                          </p:val>
                                        </p:tav>
                                        <p:tav tm="100000">
                                          <p:val>
                                            <p:fltVal val="0"/>
                                          </p:val>
                                        </p:tav>
                                      </p:tavLst>
                                    </p:anim>
                                    <p:animEffect transition="in" filter="fade">
                                      <p:cBhvr>
                                        <p:cTn id="26" dur="1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45"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2000"/>
                                        <p:tgtEl>
                                          <p:spTgt spid="5"/>
                                        </p:tgtEl>
                                      </p:cBhvr>
                                    </p:animEffect>
                                    <p:anim calcmode="lin" valueType="num">
                                      <p:cBhvr>
                                        <p:cTn id="32" dur="2000" fill="hold"/>
                                        <p:tgtEl>
                                          <p:spTgt spid="5"/>
                                        </p:tgtEl>
                                        <p:attrNameLst>
                                          <p:attrName>ppt_w</p:attrName>
                                        </p:attrNameLst>
                                      </p:cBhvr>
                                      <p:tavLst>
                                        <p:tav tm="0" fmla="#ppt_w*sin(2.5*pi*$)">
                                          <p:val>
                                            <p:fltVal val="0"/>
                                          </p:val>
                                        </p:tav>
                                        <p:tav tm="100000">
                                          <p:val>
                                            <p:fltVal val="1"/>
                                          </p:val>
                                        </p:tav>
                                      </p:tavLst>
                                    </p:anim>
                                    <p:anim calcmode="lin" valueType="num">
                                      <p:cBhvr>
                                        <p:cTn id="3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619" y="147898"/>
            <a:ext cx="8683348" cy="1143000"/>
          </a:xfrm>
        </p:spPr>
        <p:txBody>
          <a:bodyPr/>
          <a:lstStyle/>
          <a:p>
            <a:pPr marL="0" indent="0" algn="l">
              <a:buNone/>
            </a:pPr>
            <a:r>
              <a:rPr lang="en-US" dirty="0"/>
              <a:t>Describe-Your-Dino</a:t>
            </a:r>
          </a:p>
        </p:txBody>
      </p:sp>
      <p:sp>
        <p:nvSpPr>
          <p:cNvPr id="3" name="Content Placeholder 2"/>
          <p:cNvSpPr>
            <a:spLocks noGrp="1"/>
          </p:cNvSpPr>
          <p:nvPr>
            <p:ph idx="1"/>
          </p:nvPr>
        </p:nvSpPr>
        <p:spPr>
          <a:xfrm>
            <a:off x="1119283" y="1434875"/>
            <a:ext cx="10168310" cy="4786043"/>
          </a:xfrm>
        </p:spPr>
        <p:txBody>
          <a:bodyPr>
            <a:noAutofit/>
          </a:bodyPr>
          <a:lstStyle/>
          <a:p>
            <a:pPr marL="0" indent="0">
              <a:buNone/>
            </a:pPr>
            <a:r>
              <a:rPr lang="en-US" sz="2400" dirty="0">
                <a:latin typeface="Calibri" panose="020F0502020204030204" pitchFamily="34" charset="0"/>
              </a:rPr>
              <a:t>Your field group just found a new species! </a:t>
            </a:r>
          </a:p>
          <a:p>
            <a:pPr marL="0" indent="0">
              <a:buNone/>
            </a:pPr>
            <a:r>
              <a:rPr lang="en-US" sz="2400" dirty="0">
                <a:latin typeface="Calibri" panose="020F0502020204030204" pitchFamily="34" charset="0"/>
              </a:rPr>
              <a:t>Journal  the characteristics (complete the worksheet) of the fossil material at your site (table)</a:t>
            </a:r>
          </a:p>
          <a:p>
            <a:pPr lvl="2"/>
            <a:r>
              <a:rPr lang="en-US" sz="2400" dirty="0">
                <a:latin typeface="Calibri" panose="020F0502020204030204" pitchFamily="34" charset="0"/>
              </a:rPr>
              <a:t>Can you determine:</a:t>
            </a:r>
          </a:p>
          <a:p>
            <a:pPr lvl="3"/>
            <a:r>
              <a:rPr lang="en-US" sz="2200" dirty="0">
                <a:latin typeface="Calibri" panose="020F0502020204030204" pitchFamily="34" charset="0"/>
              </a:rPr>
              <a:t>What environment the animal lived in</a:t>
            </a:r>
          </a:p>
          <a:p>
            <a:pPr lvl="3"/>
            <a:r>
              <a:rPr lang="en-US" sz="2200" dirty="0">
                <a:latin typeface="Calibri" panose="020F0502020204030204" pitchFamily="34" charset="0"/>
              </a:rPr>
              <a:t>When it lived</a:t>
            </a:r>
          </a:p>
          <a:p>
            <a:pPr lvl="3"/>
            <a:r>
              <a:rPr lang="en-US" sz="2200" dirty="0">
                <a:latin typeface="Calibri" panose="020F0502020204030204" pitchFamily="34" charset="0"/>
              </a:rPr>
              <a:t>What it ate</a:t>
            </a:r>
          </a:p>
          <a:p>
            <a:pPr lvl="3"/>
            <a:r>
              <a:rPr lang="en-US" sz="2200" dirty="0">
                <a:latin typeface="Calibri" panose="020F0502020204030204" pitchFamily="34" charset="0"/>
              </a:rPr>
              <a:t>Note any other interesting facts regarding</a:t>
            </a:r>
            <a:br>
              <a:rPr lang="en-US" sz="2200" dirty="0">
                <a:latin typeface="Calibri" panose="020F0502020204030204" pitchFamily="34" charset="0"/>
              </a:rPr>
            </a:br>
            <a:r>
              <a:rPr lang="en-US" sz="2200" dirty="0">
                <a:latin typeface="Calibri" panose="020F0502020204030204" pitchFamily="34" charset="0"/>
              </a:rPr>
              <a:t>the material</a:t>
            </a:r>
          </a:p>
          <a:p>
            <a:pPr lvl="2"/>
            <a:r>
              <a:rPr lang="en-US" sz="2400" dirty="0">
                <a:latin typeface="Calibri" panose="020F0502020204030204" pitchFamily="34" charset="0"/>
              </a:rPr>
              <a:t>Where does the animal fit in the dinosaur world?</a:t>
            </a:r>
          </a:p>
          <a:p>
            <a:pPr>
              <a:buNone/>
            </a:pPr>
            <a:br>
              <a:rPr lang="en-US" sz="2400" dirty="0">
                <a:effectLst>
                  <a:outerShdw blurRad="38100" dist="38100" dir="2700000" algn="tl">
                    <a:srgbClr val="000000">
                      <a:alpha val="43137"/>
                    </a:srgbClr>
                  </a:outerShdw>
                </a:effectLst>
                <a:latin typeface="Calibri" panose="020F0502020204030204" pitchFamily="34" charset="0"/>
              </a:rPr>
            </a:br>
            <a:br>
              <a:rPr lang="en-US" sz="2400" dirty="0">
                <a:effectLst>
                  <a:outerShdw blurRad="38100" dist="38100" dir="2700000" algn="tl">
                    <a:srgbClr val="000000">
                      <a:alpha val="43137"/>
                    </a:srgbClr>
                  </a:outerShdw>
                </a:effectLst>
                <a:latin typeface="Calibri" panose="020F0502020204030204" pitchFamily="34" charset="0"/>
              </a:rPr>
            </a:br>
            <a:endParaRPr lang="en-US" sz="2400"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11505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20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20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2000"/>
                                        <p:tgtEl>
                                          <p:spTgt spid="3">
                                            <p:txEl>
                                              <p:pRg st="5" end="5"/>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20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3731" y="1554163"/>
            <a:ext cx="8307737" cy="4525962"/>
          </a:xfrm>
        </p:spPr>
      </p:pic>
    </p:spTree>
    <p:extLst>
      <p:ext uri="{BB962C8B-B14F-4D97-AF65-F5344CB8AC3E}">
        <p14:creationId xmlns:p14="http://schemas.microsoft.com/office/powerpoint/2010/main" val="2382226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40000" y="1963960"/>
            <a:ext cx="7315200" cy="3706368"/>
          </a:xfrm>
        </p:spPr>
      </p:pic>
    </p:spTree>
    <p:extLst>
      <p:ext uri="{BB962C8B-B14F-4D97-AF65-F5344CB8AC3E}">
        <p14:creationId xmlns:p14="http://schemas.microsoft.com/office/powerpoint/2010/main" val="13779781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2550017" y="1270828"/>
            <a:ext cx="7012621" cy="5259466"/>
          </a:xfrm>
        </p:spPr>
      </p:pic>
    </p:spTree>
    <p:extLst>
      <p:ext uri="{BB962C8B-B14F-4D97-AF65-F5344CB8AC3E}">
        <p14:creationId xmlns:p14="http://schemas.microsoft.com/office/powerpoint/2010/main" val="42340158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539" y="0"/>
            <a:ext cx="10793326" cy="1143000"/>
          </a:xfrm>
        </p:spPr>
        <p:txBody>
          <a:bodyPr/>
          <a:lstStyle/>
          <a:p>
            <a:pPr marL="0" indent="0" algn="l">
              <a:buNone/>
            </a:pPr>
            <a:r>
              <a:rPr lang="en-US" altLang="en-US" dirty="0">
                <a:effectLst>
                  <a:outerShdw blurRad="38100" dist="38100" dir="2700000" algn="tl">
                    <a:srgbClr val="000000">
                      <a:alpha val="43137"/>
                    </a:srgbClr>
                  </a:outerShdw>
                </a:effectLst>
                <a:latin typeface="Calibri" panose="020F0502020204030204" pitchFamily="34" charset="0"/>
              </a:rPr>
              <a:t>Evolved to inhabit terrestrial ecosystems</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3" name="Content Placeholder 2"/>
          <p:cNvSpPr>
            <a:spLocks noGrp="1"/>
          </p:cNvSpPr>
          <p:nvPr>
            <p:ph idx="1"/>
          </p:nvPr>
        </p:nvSpPr>
        <p:spPr>
          <a:xfrm>
            <a:off x="810539" y="1405861"/>
            <a:ext cx="7882700" cy="987401"/>
          </a:xfrm>
        </p:spPr>
        <p:txBody>
          <a:bodyPr>
            <a:noAutofit/>
          </a:bodyPr>
          <a:lstStyle/>
          <a:p>
            <a:pPr marL="0" indent="0">
              <a:buNone/>
            </a:pPr>
            <a:r>
              <a:rPr lang="en-US" sz="3200" dirty="0">
                <a:effectLst>
                  <a:outerShdw blurRad="38100" dist="38100" dir="2700000" algn="tl">
                    <a:srgbClr val="000000">
                      <a:alpha val="43137"/>
                    </a:srgbClr>
                  </a:outerShdw>
                </a:effectLst>
                <a:latin typeface="Calibri" panose="020F0502020204030204" pitchFamily="34" charset="0"/>
              </a:rPr>
              <a:t>Spent the majority of their lives on land.</a:t>
            </a:r>
          </a:p>
        </p:txBody>
      </p:sp>
      <p:sp>
        <p:nvSpPr>
          <p:cNvPr id="12" name="TextBox 11"/>
          <p:cNvSpPr txBox="1"/>
          <p:nvPr/>
        </p:nvSpPr>
        <p:spPr>
          <a:xfrm>
            <a:off x="4710802" y="5708073"/>
            <a:ext cx="4259581" cy="584775"/>
          </a:xfrm>
          <a:prstGeom prst="rect">
            <a:avLst/>
          </a:prstGeom>
          <a:noFill/>
        </p:spPr>
        <p:txBody>
          <a:bodyPr wrap="square" rtlCol="0">
            <a:spAutoFit/>
          </a:bodyPr>
          <a:lstStyle/>
          <a:p>
            <a:r>
              <a:rPr lang="en-US" sz="3200" dirty="0"/>
              <a:t>With an Exception…</a:t>
            </a:r>
          </a:p>
        </p:txBody>
      </p:sp>
      <p:pic>
        <p:nvPicPr>
          <p:cNvPr id="5" name="Picture 4">
            <a:extLst>
              <a:ext uri="{FF2B5EF4-FFF2-40B4-BE49-F238E27FC236}">
                <a16:creationId xmlns:a16="http://schemas.microsoft.com/office/drawing/2014/main" id="{358BB24B-6057-40FB-8575-633603A46E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368" y="2185035"/>
            <a:ext cx="4107871" cy="3076938"/>
          </a:xfrm>
          <a:prstGeom prst="rect">
            <a:avLst/>
          </a:prstGeom>
        </p:spPr>
      </p:pic>
    </p:spTree>
    <p:extLst>
      <p:ext uri="{BB962C8B-B14F-4D97-AF65-F5344CB8AC3E}">
        <p14:creationId xmlns:p14="http://schemas.microsoft.com/office/powerpoint/2010/main" val="1000356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04490" y="1554163"/>
            <a:ext cx="6786220" cy="4525962"/>
          </a:xfrm>
        </p:spPr>
      </p:pic>
    </p:spTree>
    <p:extLst>
      <p:ext uri="{BB962C8B-B14F-4D97-AF65-F5344CB8AC3E}">
        <p14:creationId xmlns:p14="http://schemas.microsoft.com/office/powerpoint/2010/main" val="551409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81081" y="1320085"/>
            <a:ext cx="6903075" cy="5177306"/>
          </a:xfrm>
        </p:spPr>
      </p:pic>
    </p:spTree>
    <p:extLst>
      <p:ext uri="{BB962C8B-B14F-4D97-AF65-F5344CB8AC3E}">
        <p14:creationId xmlns:p14="http://schemas.microsoft.com/office/powerpoint/2010/main" val="35813703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40169" y="1345687"/>
            <a:ext cx="6897449" cy="5102891"/>
          </a:xfrm>
        </p:spPr>
      </p:pic>
    </p:spTree>
    <p:extLst>
      <p:ext uri="{BB962C8B-B14F-4D97-AF65-F5344CB8AC3E}">
        <p14:creationId xmlns:p14="http://schemas.microsoft.com/office/powerpoint/2010/main" val="6073501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15701" y="1554163"/>
            <a:ext cx="9363797" cy="4525962"/>
          </a:xfrm>
        </p:spPr>
      </p:pic>
    </p:spTree>
    <p:extLst>
      <p:ext uri="{BB962C8B-B14F-4D97-AF65-F5344CB8AC3E}">
        <p14:creationId xmlns:p14="http://schemas.microsoft.com/office/powerpoint/2010/main" val="13471770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278129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37012" y="1554163"/>
            <a:ext cx="6321175" cy="4525962"/>
          </a:xfrm>
        </p:spPr>
      </p:pic>
    </p:spTree>
    <p:extLst>
      <p:ext uri="{BB962C8B-B14F-4D97-AF65-F5344CB8AC3E}">
        <p14:creationId xmlns:p14="http://schemas.microsoft.com/office/powerpoint/2010/main" val="20802539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28720" y="2626346"/>
            <a:ext cx="4937760" cy="2381596"/>
          </a:xfrm>
        </p:spPr>
      </p:pic>
    </p:spTree>
    <p:extLst>
      <p:ext uri="{BB962C8B-B14F-4D97-AF65-F5344CB8AC3E}">
        <p14:creationId xmlns:p14="http://schemas.microsoft.com/office/powerpoint/2010/main" val="7350205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80524" y="1554163"/>
            <a:ext cx="7634152" cy="4525962"/>
          </a:xfrm>
        </p:spPr>
      </p:pic>
    </p:spTree>
    <p:extLst>
      <p:ext uri="{BB962C8B-B14F-4D97-AF65-F5344CB8AC3E}">
        <p14:creationId xmlns:p14="http://schemas.microsoft.com/office/powerpoint/2010/main" val="3703885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91367" y="1554163"/>
            <a:ext cx="7612465" cy="4525962"/>
          </a:xfrm>
        </p:spPr>
      </p:pic>
    </p:spTree>
    <p:extLst>
      <p:ext uri="{BB962C8B-B14F-4D97-AF65-F5344CB8AC3E}">
        <p14:creationId xmlns:p14="http://schemas.microsoft.com/office/powerpoint/2010/main" val="18452291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6525"/>
          <a:stretch/>
        </p:blipFill>
        <p:spPr>
          <a:xfrm>
            <a:off x="2186645" y="1519708"/>
            <a:ext cx="7887495" cy="4018208"/>
          </a:xfrm>
        </p:spPr>
      </p:pic>
    </p:spTree>
    <p:extLst>
      <p:ext uri="{BB962C8B-B14F-4D97-AF65-F5344CB8AC3E}">
        <p14:creationId xmlns:p14="http://schemas.microsoft.com/office/powerpoint/2010/main" val="320858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027" y="72112"/>
            <a:ext cx="8356395" cy="1053955"/>
          </a:xfrm>
        </p:spPr>
        <p:txBody>
          <a:bodyPr>
            <a:normAutofit/>
          </a:bodyPr>
          <a:lstStyle/>
          <a:p>
            <a:pPr marL="0" indent="0">
              <a:buNone/>
            </a:pPr>
            <a:r>
              <a:rPr lang="en-US" altLang="en-US" sz="4900" dirty="0">
                <a:effectLst>
                  <a:outerShdw blurRad="38100" dist="38100" dir="2700000" algn="tl">
                    <a:srgbClr val="000000">
                      <a:alpha val="43137"/>
                    </a:srgbClr>
                  </a:outerShdw>
                </a:effectLst>
                <a:latin typeface="Calibri" panose="020F0502020204030204" pitchFamily="34" charset="0"/>
              </a:rPr>
              <a:t>Lived during Mesozoic Era</a:t>
            </a:r>
            <a:endParaRPr lang="en-US" sz="4000" dirty="0">
              <a:effectLst>
                <a:outerShdw blurRad="38100" dist="38100" dir="2700000" algn="tl">
                  <a:srgbClr val="000000">
                    <a:alpha val="43137"/>
                  </a:srgbClr>
                </a:outerShdw>
              </a:effectLst>
              <a:latin typeface="Calibri" panose="020F0502020204030204" pitchFamily="34" charset="0"/>
            </a:endParaRP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0799" t="3669"/>
          <a:stretch/>
        </p:blipFill>
        <p:spPr>
          <a:xfrm>
            <a:off x="7701916" y="1124000"/>
            <a:ext cx="4204005" cy="5555324"/>
          </a:xfrm>
          <a:prstGeom prst="rect">
            <a:avLst/>
          </a:prstGeom>
        </p:spPr>
      </p:pic>
      <p:sp>
        <p:nvSpPr>
          <p:cNvPr id="5" name="Right Arrow 4"/>
          <p:cNvSpPr/>
          <p:nvPr/>
        </p:nvSpPr>
        <p:spPr>
          <a:xfrm>
            <a:off x="6914511" y="1676604"/>
            <a:ext cx="756745" cy="40990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a:stretch>
            <a:fillRect/>
          </a:stretch>
        </p:blipFill>
        <p:spPr>
          <a:xfrm>
            <a:off x="6914511" y="3046949"/>
            <a:ext cx="780356" cy="463336"/>
          </a:xfrm>
          <a:prstGeom prst="rect">
            <a:avLst/>
          </a:prstGeom>
        </p:spPr>
      </p:pic>
      <p:sp>
        <p:nvSpPr>
          <p:cNvPr id="10" name="TextBox 9"/>
          <p:cNvSpPr txBox="1"/>
          <p:nvPr/>
        </p:nvSpPr>
        <p:spPr>
          <a:xfrm>
            <a:off x="1580516" y="4889381"/>
            <a:ext cx="4731074" cy="1077218"/>
          </a:xfrm>
          <a:prstGeom prst="rect">
            <a:avLst/>
          </a:prstGeom>
          <a:noFill/>
        </p:spPr>
        <p:txBody>
          <a:bodyPr wrap="square" rtlCol="0">
            <a:spAutoFit/>
          </a:bodyPr>
          <a:lstStyle/>
          <a:p>
            <a:pPr marL="285750" indent="-285750">
              <a:buFont typeface="Wingdings" panose="05000000000000000000" pitchFamily="2" charset="2"/>
              <a:buChar char="v"/>
            </a:pPr>
            <a:r>
              <a:rPr lang="en-US" sz="3200" dirty="0">
                <a:effectLst>
                  <a:outerShdw blurRad="38100" dist="38100" dir="2700000" algn="tl">
                    <a:srgbClr val="000000">
                      <a:alpha val="43137"/>
                    </a:srgbClr>
                  </a:outerShdw>
                </a:effectLst>
                <a:latin typeface="Calibri" panose="020F0502020204030204" pitchFamily="34" charset="0"/>
              </a:rPr>
              <a:t>165 million years dinosaurs ruled the Earth</a:t>
            </a:r>
          </a:p>
        </p:txBody>
      </p:sp>
      <p:sp>
        <p:nvSpPr>
          <p:cNvPr id="3" name="TextBox 2"/>
          <p:cNvSpPr txBox="1"/>
          <p:nvPr/>
        </p:nvSpPr>
        <p:spPr>
          <a:xfrm>
            <a:off x="2422560" y="3483596"/>
            <a:ext cx="6463862" cy="400110"/>
          </a:xfrm>
          <a:prstGeom prst="rect">
            <a:avLst/>
          </a:prstGeom>
          <a:noFill/>
        </p:spPr>
        <p:txBody>
          <a:bodyPr wrap="square" rtlCol="0">
            <a:spAutoFit/>
          </a:bodyPr>
          <a:lstStyle/>
          <a:p>
            <a:r>
              <a:rPr lang="en-US" altLang="en-US" sz="2000" dirty="0">
                <a:effectLst>
                  <a:outerShdw blurRad="38100" dist="38100" dir="2700000" algn="tl">
                    <a:srgbClr val="000000">
                      <a:alpha val="43137"/>
                    </a:srgbClr>
                  </a:outerShdw>
                </a:effectLst>
                <a:latin typeface="Calibri" panose="020F0502020204030204" pitchFamily="34" charset="0"/>
              </a:rPr>
              <a:t>From the beginning of the Triassic (~245 </a:t>
            </a:r>
            <a:r>
              <a:rPr lang="en-US" altLang="en-US" sz="2000" dirty="0" err="1">
                <a:effectLst>
                  <a:outerShdw blurRad="38100" dist="38100" dir="2700000" algn="tl">
                    <a:srgbClr val="000000">
                      <a:alpha val="43137"/>
                    </a:srgbClr>
                  </a:outerShdw>
                </a:effectLst>
                <a:latin typeface="Calibri" panose="020F0502020204030204" pitchFamily="34" charset="0"/>
              </a:rPr>
              <a:t>mya</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sz="2000" dirty="0"/>
          </a:p>
        </p:txBody>
      </p:sp>
      <p:pic>
        <p:nvPicPr>
          <p:cNvPr id="6" name="Picture 5"/>
          <p:cNvPicPr>
            <a:picLocks noChangeAspect="1"/>
          </p:cNvPicPr>
          <p:nvPr/>
        </p:nvPicPr>
        <p:blipFill>
          <a:blip r:embed="rId4"/>
          <a:stretch>
            <a:fillRect/>
          </a:stretch>
        </p:blipFill>
        <p:spPr>
          <a:xfrm>
            <a:off x="7656814" y="3013774"/>
            <a:ext cx="377446" cy="224108"/>
          </a:xfrm>
          <a:prstGeom prst="rect">
            <a:avLst/>
          </a:prstGeom>
        </p:spPr>
      </p:pic>
      <p:sp>
        <p:nvSpPr>
          <p:cNvPr id="8" name="TextBox 7"/>
          <p:cNvSpPr txBox="1"/>
          <p:nvPr/>
        </p:nvSpPr>
        <p:spPr>
          <a:xfrm>
            <a:off x="1807399" y="2814713"/>
            <a:ext cx="5200847" cy="400110"/>
          </a:xfrm>
          <a:prstGeom prst="rect">
            <a:avLst/>
          </a:prstGeom>
          <a:noFill/>
        </p:spPr>
        <p:txBody>
          <a:bodyPr wrap="none" rtlCol="0">
            <a:spAutoFit/>
          </a:bodyPr>
          <a:lstStyle/>
          <a:p>
            <a:r>
              <a:rPr lang="en-US" sz="2000" dirty="0">
                <a:effectLst>
                  <a:outerShdw blurRad="38100" dist="38100" dir="2700000" algn="tl">
                    <a:srgbClr val="000000">
                      <a:alpha val="43137"/>
                    </a:srgbClr>
                  </a:outerShdw>
                </a:effectLst>
                <a:latin typeface="Calibri" panose="020F0502020204030204" pitchFamily="34" charset="0"/>
              </a:rPr>
              <a:t>Dinosaurs show up in the fossil record ~230 </a:t>
            </a:r>
            <a:r>
              <a:rPr lang="en-US" sz="2000" dirty="0" err="1">
                <a:effectLst>
                  <a:outerShdw blurRad="38100" dist="38100" dir="2700000" algn="tl">
                    <a:srgbClr val="000000">
                      <a:alpha val="43137"/>
                    </a:srgbClr>
                  </a:outerShdw>
                </a:effectLst>
                <a:latin typeface="Calibri" panose="020F0502020204030204" pitchFamily="34" charset="0"/>
              </a:rPr>
              <a:t>mya</a:t>
            </a:r>
            <a:endParaRPr lang="en-US" sz="2000" dirty="0">
              <a:effectLst>
                <a:outerShdw blurRad="38100" dist="38100" dir="2700000" algn="tl">
                  <a:srgbClr val="000000">
                    <a:alpha val="43137"/>
                  </a:srgbClr>
                </a:outerShdw>
              </a:effectLst>
              <a:latin typeface="Calibri" panose="020F0502020204030204" pitchFamily="34" charset="0"/>
            </a:endParaRPr>
          </a:p>
        </p:txBody>
      </p:sp>
      <p:sp>
        <p:nvSpPr>
          <p:cNvPr id="9" name="TextBox 8"/>
          <p:cNvSpPr txBox="1"/>
          <p:nvPr/>
        </p:nvSpPr>
        <p:spPr>
          <a:xfrm>
            <a:off x="3221568" y="1604173"/>
            <a:ext cx="3768468" cy="400110"/>
          </a:xfrm>
          <a:prstGeom prst="rect">
            <a:avLst/>
          </a:prstGeom>
          <a:noFill/>
        </p:spPr>
        <p:txBody>
          <a:bodyPr wrap="none" rtlCol="0">
            <a:spAutoFit/>
          </a:bodyPr>
          <a:lstStyle/>
          <a:p>
            <a:r>
              <a:rPr lang="en-US" altLang="en-US" sz="2000" dirty="0">
                <a:effectLst>
                  <a:outerShdw blurRad="38100" dist="38100" dir="2700000" algn="tl">
                    <a:srgbClr val="000000">
                      <a:alpha val="43137"/>
                    </a:srgbClr>
                  </a:outerShdw>
                </a:effectLst>
                <a:latin typeface="Calibri" panose="020F0502020204030204" pitchFamily="34" charset="0"/>
              </a:rPr>
              <a:t>End of the Cretaceous (~66.5 </a:t>
            </a:r>
            <a:r>
              <a:rPr lang="en-US" altLang="en-US" sz="2000" dirty="0" err="1">
                <a:effectLst>
                  <a:outerShdw blurRad="38100" dist="38100" dir="2700000" algn="tl">
                    <a:srgbClr val="000000">
                      <a:alpha val="43137"/>
                    </a:srgbClr>
                  </a:outerShdw>
                </a:effectLst>
                <a:latin typeface="Calibri" panose="020F0502020204030204" pitchFamily="34" charset="0"/>
              </a:rPr>
              <a:t>mya</a:t>
            </a:r>
            <a:r>
              <a:rPr lang="en-US" altLang="en-US" sz="2000" dirty="0">
                <a:effectLst>
                  <a:outerShdw blurRad="38100" dist="38100" dir="2700000" algn="tl">
                    <a:srgbClr val="000000">
                      <a:alpha val="43137"/>
                    </a:srgbClr>
                  </a:outerShdw>
                </a:effectLst>
                <a:latin typeface="Calibri" panose="020F0502020204030204" pitchFamily="34" charset="0"/>
              </a:rPr>
              <a:t>)</a:t>
            </a:r>
            <a:endParaRPr lang="en-US" sz="2000" dirty="0"/>
          </a:p>
        </p:txBody>
      </p:sp>
    </p:spTree>
    <p:extLst>
      <p:ext uri="{BB962C8B-B14F-4D97-AF65-F5344CB8AC3E}">
        <p14:creationId xmlns:p14="http://schemas.microsoft.com/office/powerpoint/2010/main" val="71372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000" fill="hold"/>
                                        <p:tgtEl>
                                          <p:spTgt spid="8"/>
                                        </p:tgtEl>
                                        <p:attrNameLst>
                                          <p:attrName>ppt_w</p:attrName>
                                        </p:attrNameLst>
                                      </p:cBhvr>
                                      <p:tavLst>
                                        <p:tav tm="0">
                                          <p:val>
                                            <p:fltVal val="0"/>
                                          </p:val>
                                        </p:tav>
                                        <p:tav tm="100000">
                                          <p:val>
                                            <p:strVal val="#ppt_w"/>
                                          </p:val>
                                        </p:tav>
                                      </p:tavLst>
                                    </p:anim>
                                    <p:anim calcmode="lin" valueType="num">
                                      <p:cBhvr>
                                        <p:cTn id="35" dur="1000" fill="hold"/>
                                        <p:tgtEl>
                                          <p:spTgt spid="8"/>
                                        </p:tgtEl>
                                        <p:attrNameLst>
                                          <p:attrName>ppt_h</p:attrName>
                                        </p:attrNameLst>
                                      </p:cBhvr>
                                      <p:tavLst>
                                        <p:tav tm="0">
                                          <p:val>
                                            <p:fltVal val="0"/>
                                          </p:val>
                                        </p:tav>
                                        <p:tav tm="100000">
                                          <p:val>
                                            <p:strVal val="#ppt_h"/>
                                          </p:val>
                                        </p:tav>
                                      </p:tavLst>
                                    </p:anim>
                                    <p:anim calcmode="lin" valueType="num">
                                      <p:cBhvr>
                                        <p:cTn id="36" dur="1000" fill="hold"/>
                                        <p:tgtEl>
                                          <p:spTgt spid="8"/>
                                        </p:tgtEl>
                                        <p:attrNameLst>
                                          <p:attrName>style.rotation</p:attrName>
                                        </p:attrNameLst>
                                      </p:cBhvr>
                                      <p:tavLst>
                                        <p:tav tm="0">
                                          <p:val>
                                            <p:fltVal val="90"/>
                                          </p:val>
                                        </p:tav>
                                        <p:tav tm="100000">
                                          <p:val>
                                            <p:fltVal val="0"/>
                                          </p:val>
                                        </p:tav>
                                      </p:tavLst>
                                    </p:anim>
                                    <p:animEffect transition="in" filter="fade">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80">
                                          <p:stCondLst>
                                            <p:cond delay="0"/>
                                          </p:stCondLst>
                                        </p:cTn>
                                        <p:tgtEl>
                                          <p:spTgt spid="6"/>
                                        </p:tgtEl>
                                      </p:cBhvr>
                                    </p:animEffect>
                                    <p:anim calcmode="lin" valueType="num">
                                      <p:cBhvr>
                                        <p:cTn id="4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8" dur="26">
                                          <p:stCondLst>
                                            <p:cond delay="650"/>
                                          </p:stCondLst>
                                        </p:cTn>
                                        <p:tgtEl>
                                          <p:spTgt spid="6"/>
                                        </p:tgtEl>
                                      </p:cBhvr>
                                      <p:to x="100000" y="60000"/>
                                    </p:animScale>
                                    <p:animScale>
                                      <p:cBhvr>
                                        <p:cTn id="49" dur="166" decel="50000">
                                          <p:stCondLst>
                                            <p:cond delay="676"/>
                                          </p:stCondLst>
                                        </p:cTn>
                                        <p:tgtEl>
                                          <p:spTgt spid="6"/>
                                        </p:tgtEl>
                                      </p:cBhvr>
                                      <p:to x="100000" y="100000"/>
                                    </p:animScale>
                                    <p:animScale>
                                      <p:cBhvr>
                                        <p:cTn id="50" dur="26">
                                          <p:stCondLst>
                                            <p:cond delay="1312"/>
                                          </p:stCondLst>
                                        </p:cTn>
                                        <p:tgtEl>
                                          <p:spTgt spid="6"/>
                                        </p:tgtEl>
                                      </p:cBhvr>
                                      <p:to x="100000" y="80000"/>
                                    </p:animScale>
                                    <p:animScale>
                                      <p:cBhvr>
                                        <p:cTn id="51" dur="166" decel="50000">
                                          <p:stCondLst>
                                            <p:cond delay="1338"/>
                                          </p:stCondLst>
                                        </p:cTn>
                                        <p:tgtEl>
                                          <p:spTgt spid="6"/>
                                        </p:tgtEl>
                                      </p:cBhvr>
                                      <p:to x="100000" y="100000"/>
                                    </p:animScale>
                                    <p:animScale>
                                      <p:cBhvr>
                                        <p:cTn id="52" dur="26">
                                          <p:stCondLst>
                                            <p:cond delay="1642"/>
                                          </p:stCondLst>
                                        </p:cTn>
                                        <p:tgtEl>
                                          <p:spTgt spid="6"/>
                                        </p:tgtEl>
                                      </p:cBhvr>
                                      <p:to x="100000" y="90000"/>
                                    </p:animScale>
                                    <p:animScale>
                                      <p:cBhvr>
                                        <p:cTn id="53" dur="166" decel="50000">
                                          <p:stCondLst>
                                            <p:cond delay="1668"/>
                                          </p:stCondLst>
                                        </p:cTn>
                                        <p:tgtEl>
                                          <p:spTgt spid="6"/>
                                        </p:tgtEl>
                                      </p:cBhvr>
                                      <p:to x="100000" y="100000"/>
                                    </p:animScale>
                                    <p:animScale>
                                      <p:cBhvr>
                                        <p:cTn id="54" dur="26">
                                          <p:stCondLst>
                                            <p:cond delay="1808"/>
                                          </p:stCondLst>
                                        </p:cTn>
                                        <p:tgtEl>
                                          <p:spTgt spid="6"/>
                                        </p:tgtEl>
                                      </p:cBhvr>
                                      <p:to x="100000" y="95000"/>
                                    </p:animScale>
                                    <p:animScale>
                                      <p:cBhvr>
                                        <p:cTn id="55" dur="166" decel="50000">
                                          <p:stCondLst>
                                            <p:cond delay="1834"/>
                                          </p:stCondLst>
                                        </p:cTn>
                                        <p:tgtEl>
                                          <p:spTgt spid="6"/>
                                        </p:tgtEl>
                                      </p:cBhvr>
                                      <p:to x="100000" y="100000"/>
                                    </p:animScale>
                                  </p:childTnLst>
                                </p:cTn>
                              </p:par>
                            </p:childTnLst>
                          </p:cTn>
                        </p:par>
                      </p:childTnLst>
                    </p:cTn>
                  </p:par>
                  <p:par>
                    <p:cTn id="56" fill="hold">
                      <p:stCondLst>
                        <p:cond delay="indefinite"/>
                      </p:stCondLst>
                      <p:childTnLst>
                        <p:par>
                          <p:cTn id="57" fill="hold">
                            <p:stCondLst>
                              <p:cond delay="0"/>
                            </p:stCondLst>
                            <p:childTnLst>
                              <p:par>
                                <p:cTn id="58" presetID="45"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2000"/>
                                        <p:tgtEl>
                                          <p:spTgt spid="10"/>
                                        </p:tgtEl>
                                      </p:cBhvr>
                                    </p:animEffect>
                                    <p:anim calcmode="lin" valueType="num">
                                      <p:cBhvr>
                                        <p:cTn id="61" dur="2000" fill="hold"/>
                                        <p:tgtEl>
                                          <p:spTgt spid="10"/>
                                        </p:tgtEl>
                                        <p:attrNameLst>
                                          <p:attrName>ppt_w</p:attrName>
                                        </p:attrNameLst>
                                      </p:cBhvr>
                                      <p:tavLst>
                                        <p:tav tm="0" fmla="#ppt_w*sin(2.5*pi*$)">
                                          <p:val>
                                            <p:fltVal val="0"/>
                                          </p:val>
                                        </p:tav>
                                        <p:tav tm="100000">
                                          <p:val>
                                            <p:fltVal val="1"/>
                                          </p:val>
                                        </p:tav>
                                      </p:tavLst>
                                    </p:anim>
                                    <p:anim calcmode="lin" valueType="num">
                                      <p:cBhvr>
                                        <p:cTn id="62"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3" grpId="0"/>
      <p:bldP spid="8" grpId="0"/>
      <p:bldP spid="9"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tretch/>
        </p:blipFill>
        <p:spPr>
          <a:xfrm>
            <a:off x="1588677" y="1554163"/>
            <a:ext cx="9217845" cy="4525962"/>
          </a:xfrm>
        </p:spPr>
      </p:pic>
    </p:spTree>
    <p:extLst>
      <p:ext uri="{BB962C8B-B14F-4D97-AF65-F5344CB8AC3E}">
        <p14:creationId xmlns:p14="http://schemas.microsoft.com/office/powerpoint/2010/main" val="1626157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4053" y="1288904"/>
            <a:ext cx="6517068" cy="5055664"/>
          </a:xfrm>
        </p:spPr>
      </p:pic>
    </p:spTree>
    <p:extLst>
      <p:ext uri="{BB962C8B-B14F-4D97-AF65-F5344CB8AC3E}">
        <p14:creationId xmlns:p14="http://schemas.microsoft.com/office/powerpoint/2010/main" val="18770610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776"/>
            <a:ext cx="12192000" cy="1143000"/>
          </a:xfrm>
        </p:spPr>
        <p:txBody>
          <a:bodyPr/>
          <a:lstStyle/>
          <a:p>
            <a:pPr marL="0" indent="0" algn="ctr">
              <a:buNone/>
            </a:pPr>
            <a:r>
              <a:rPr lang="en-US" dirty="0"/>
              <a:t>Evolution of Flight</a:t>
            </a:r>
          </a:p>
        </p:txBody>
      </p:sp>
    </p:spTree>
    <p:extLst>
      <p:ext uri="{BB962C8B-B14F-4D97-AF65-F5344CB8AC3E}">
        <p14:creationId xmlns:p14="http://schemas.microsoft.com/office/powerpoint/2010/main" val="6201937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395"/>
            <a:ext cx="12192000" cy="1143000"/>
          </a:xfrm>
        </p:spPr>
        <p:txBody>
          <a:bodyPr/>
          <a:lstStyle/>
          <a:p>
            <a:pPr marL="0" indent="0" algn="ctr">
              <a:buNone/>
            </a:pPr>
            <a:r>
              <a:rPr lang="en-US" dirty="0"/>
              <a:t>Gliding</a:t>
            </a:r>
          </a:p>
        </p:txBody>
      </p:sp>
      <p:sp>
        <p:nvSpPr>
          <p:cNvPr id="3" name="Content Placeholder 2"/>
          <p:cNvSpPr>
            <a:spLocks noGrp="1"/>
          </p:cNvSpPr>
          <p:nvPr>
            <p:ph idx="1"/>
          </p:nvPr>
        </p:nvSpPr>
        <p:spPr>
          <a:xfrm>
            <a:off x="867177" y="1439858"/>
            <a:ext cx="3782096" cy="3474720"/>
          </a:xfrm>
        </p:spPr>
        <p:txBody>
          <a:bodyPr/>
          <a:lstStyle/>
          <a:p>
            <a:endParaRPr lang="en-US"/>
          </a:p>
        </p:txBody>
      </p:sp>
    </p:spTree>
    <p:extLst>
      <p:ext uri="{BB962C8B-B14F-4D97-AF65-F5344CB8AC3E}">
        <p14:creationId xmlns:p14="http://schemas.microsoft.com/office/powerpoint/2010/main" val="11158013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6534"/>
            <a:ext cx="12192000" cy="1143000"/>
          </a:xfrm>
        </p:spPr>
        <p:txBody>
          <a:bodyPr/>
          <a:lstStyle/>
          <a:p>
            <a:pPr marL="0" indent="0" algn="ctr">
              <a:buNone/>
            </a:pPr>
            <a:r>
              <a:rPr lang="en-US" dirty="0"/>
              <a:t>Running/Jumping</a:t>
            </a:r>
          </a:p>
        </p:txBody>
      </p:sp>
      <p:sp>
        <p:nvSpPr>
          <p:cNvPr id="3" name="Content Placeholder 2"/>
          <p:cNvSpPr>
            <a:spLocks noGrp="1"/>
          </p:cNvSpPr>
          <p:nvPr>
            <p:ph idx="1"/>
          </p:nvPr>
        </p:nvSpPr>
        <p:spPr>
          <a:xfrm>
            <a:off x="1137634" y="2264106"/>
            <a:ext cx="3099515" cy="3474720"/>
          </a:xfrm>
        </p:spPr>
        <p:txBody>
          <a:bodyPr/>
          <a:lstStyle/>
          <a:p>
            <a:endParaRPr lang="en-US" dirty="0"/>
          </a:p>
        </p:txBody>
      </p:sp>
    </p:spTree>
    <p:extLst>
      <p:ext uri="{BB962C8B-B14F-4D97-AF65-F5344CB8AC3E}">
        <p14:creationId xmlns:p14="http://schemas.microsoft.com/office/powerpoint/2010/main" val="2748335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540B-2DF6-4E08-912B-B10B869457A0}"/>
              </a:ext>
            </a:extLst>
          </p:cNvPr>
          <p:cNvSpPr>
            <a:spLocks noGrp="1"/>
          </p:cNvSpPr>
          <p:nvPr>
            <p:ph type="title"/>
          </p:nvPr>
        </p:nvSpPr>
        <p:spPr>
          <a:xfrm>
            <a:off x="406400" y="238009"/>
            <a:ext cx="11582400" cy="838200"/>
          </a:xfrm>
        </p:spPr>
        <p:txBody>
          <a:bodyPr/>
          <a:lstStyle/>
          <a:p>
            <a:r>
              <a:rPr lang="en-US" dirty="0" err="1"/>
              <a:t>Quetzalcoatlus</a:t>
            </a:r>
            <a:endParaRPr lang="en-US" dirty="0"/>
          </a:p>
        </p:txBody>
      </p:sp>
      <p:sp>
        <p:nvSpPr>
          <p:cNvPr id="3" name="Content Placeholder 2">
            <a:extLst>
              <a:ext uri="{FF2B5EF4-FFF2-40B4-BE49-F238E27FC236}">
                <a16:creationId xmlns:a16="http://schemas.microsoft.com/office/drawing/2014/main" id="{50FD5363-D8C6-4549-ADA9-4CF159ADD173}"/>
              </a:ext>
            </a:extLst>
          </p:cNvPr>
          <p:cNvSpPr>
            <a:spLocks noGrp="1"/>
          </p:cNvSpPr>
          <p:nvPr>
            <p:ph idx="1"/>
          </p:nvPr>
        </p:nvSpPr>
        <p:spPr>
          <a:xfrm>
            <a:off x="406400" y="1554164"/>
            <a:ext cx="5080000" cy="1378608"/>
          </a:xfrm>
        </p:spPr>
        <p:txBody>
          <a:bodyPr/>
          <a:lstStyle/>
          <a:p>
            <a:pPr marL="0" indent="0">
              <a:buNone/>
            </a:pPr>
            <a:r>
              <a:rPr lang="en-US" dirty="0"/>
              <a:t>Lived from Triassic through Cretaceous</a:t>
            </a:r>
          </a:p>
        </p:txBody>
      </p:sp>
      <p:pic>
        <p:nvPicPr>
          <p:cNvPr id="4" name="Picture 3">
            <a:extLst>
              <a:ext uri="{FF2B5EF4-FFF2-40B4-BE49-F238E27FC236}">
                <a16:creationId xmlns:a16="http://schemas.microsoft.com/office/drawing/2014/main" id="{81DD2576-986F-4C02-B40F-FA42CBCED038}"/>
              </a:ext>
            </a:extLst>
          </p:cNvPr>
          <p:cNvPicPr>
            <a:picLocks noChangeAspect="1"/>
          </p:cNvPicPr>
          <p:nvPr/>
        </p:nvPicPr>
        <p:blipFill>
          <a:blip r:embed="rId2"/>
          <a:stretch>
            <a:fillRect/>
          </a:stretch>
        </p:blipFill>
        <p:spPr>
          <a:xfrm>
            <a:off x="6894281" y="1570891"/>
            <a:ext cx="3414056" cy="3407959"/>
          </a:xfrm>
          <a:prstGeom prst="rect">
            <a:avLst/>
          </a:prstGeom>
        </p:spPr>
      </p:pic>
      <p:pic>
        <p:nvPicPr>
          <p:cNvPr id="5" name="Picture 4">
            <a:extLst>
              <a:ext uri="{FF2B5EF4-FFF2-40B4-BE49-F238E27FC236}">
                <a16:creationId xmlns:a16="http://schemas.microsoft.com/office/drawing/2014/main" id="{98ACA8E4-4075-477F-A6DC-D7551FDCB2C8}"/>
              </a:ext>
            </a:extLst>
          </p:cNvPr>
          <p:cNvPicPr>
            <a:picLocks noChangeAspect="1"/>
          </p:cNvPicPr>
          <p:nvPr/>
        </p:nvPicPr>
        <p:blipFill>
          <a:blip r:embed="rId3"/>
          <a:stretch>
            <a:fillRect/>
          </a:stretch>
        </p:blipFill>
        <p:spPr>
          <a:xfrm>
            <a:off x="5118537" y="1436453"/>
            <a:ext cx="1345326" cy="838201"/>
          </a:xfrm>
          <a:prstGeom prst="rect">
            <a:avLst/>
          </a:prstGeom>
        </p:spPr>
      </p:pic>
      <p:sp>
        <p:nvSpPr>
          <p:cNvPr id="6" name="TextBox 5">
            <a:extLst>
              <a:ext uri="{FF2B5EF4-FFF2-40B4-BE49-F238E27FC236}">
                <a16:creationId xmlns:a16="http://schemas.microsoft.com/office/drawing/2014/main" id="{47927D2B-2541-44B1-8D1D-68E13425BC65}"/>
              </a:ext>
            </a:extLst>
          </p:cNvPr>
          <p:cNvSpPr txBox="1"/>
          <p:nvPr/>
        </p:nvSpPr>
        <p:spPr>
          <a:xfrm>
            <a:off x="462248" y="2740292"/>
            <a:ext cx="4664290" cy="1077218"/>
          </a:xfrm>
          <a:prstGeom prst="rect">
            <a:avLst/>
          </a:prstGeom>
          <a:noFill/>
        </p:spPr>
        <p:txBody>
          <a:bodyPr wrap="none" rtlCol="0">
            <a:spAutoFit/>
          </a:bodyPr>
          <a:lstStyle/>
          <a:p>
            <a:r>
              <a:rPr lang="en-US" sz="3200" dirty="0"/>
              <a:t>Shoulders and hips place </a:t>
            </a:r>
          </a:p>
          <a:p>
            <a:r>
              <a:rPr lang="en-US" sz="3200" dirty="0"/>
              <a:t>legs beneath body</a:t>
            </a:r>
          </a:p>
        </p:txBody>
      </p:sp>
      <p:pic>
        <p:nvPicPr>
          <p:cNvPr id="7" name="Picture 6">
            <a:extLst>
              <a:ext uri="{FF2B5EF4-FFF2-40B4-BE49-F238E27FC236}">
                <a16:creationId xmlns:a16="http://schemas.microsoft.com/office/drawing/2014/main" id="{92F81C41-5E83-4360-8FD0-151AFEB7A071}"/>
              </a:ext>
            </a:extLst>
          </p:cNvPr>
          <p:cNvPicPr>
            <a:picLocks noChangeAspect="1"/>
          </p:cNvPicPr>
          <p:nvPr/>
        </p:nvPicPr>
        <p:blipFill rotWithShape="1">
          <a:blip r:embed="rId4"/>
          <a:srcRect l="24736" t="18889" r="23406" b="31544"/>
          <a:stretch/>
        </p:blipFill>
        <p:spPr>
          <a:xfrm>
            <a:off x="5182386" y="2693591"/>
            <a:ext cx="913614" cy="931438"/>
          </a:xfrm>
          <a:prstGeom prst="rect">
            <a:avLst/>
          </a:prstGeom>
        </p:spPr>
      </p:pic>
      <p:sp>
        <p:nvSpPr>
          <p:cNvPr id="8" name="TextBox 7">
            <a:extLst>
              <a:ext uri="{FF2B5EF4-FFF2-40B4-BE49-F238E27FC236}">
                <a16:creationId xmlns:a16="http://schemas.microsoft.com/office/drawing/2014/main" id="{F141121F-0E63-4DF6-A5ED-1804BB00114E}"/>
              </a:ext>
            </a:extLst>
          </p:cNvPr>
          <p:cNvSpPr txBox="1"/>
          <p:nvPr/>
        </p:nvSpPr>
        <p:spPr>
          <a:xfrm>
            <a:off x="462248" y="3990760"/>
            <a:ext cx="4190378" cy="584775"/>
          </a:xfrm>
          <a:prstGeom prst="rect">
            <a:avLst/>
          </a:prstGeom>
          <a:noFill/>
        </p:spPr>
        <p:txBody>
          <a:bodyPr wrap="none" rtlCol="0">
            <a:spAutoFit/>
          </a:bodyPr>
          <a:lstStyle/>
          <a:p>
            <a:r>
              <a:rPr lang="en-US" sz="3200" dirty="0"/>
              <a:t>Adapted for life on land</a:t>
            </a:r>
          </a:p>
        </p:txBody>
      </p:sp>
      <p:pic>
        <p:nvPicPr>
          <p:cNvPr id="9" name="Picture 8">
            <a:extLst>
              <a:ext uri="{FF2B5EF4-FFF2-40B4-BE49-F238E27FC236}">
                <a16:creationId xmlns:a16="http://schemas.microsoft.com/office/drawing/2014/main" id="{C513CD7D-0DAB-4B30-840D-870A040CDD03}"/>
              </a:ext>
            </a:extLst>
          </p:cNvPr>
          <p:cNvPicPr>
            <a:picLocks noChangeAspect="1"/>
          </p:cNvPicPr>
          <p:nvPr/>
        </p:nvPicPr>
        <p:blipFill>
          <a:blip r:embed="rId5"/>
          <a:stretch>
            <a:fillRect/>
          </a:stretch>
        </p:blipFill>
        <p:spPr>
          <a:xfrm>
            <a:off x="5181521" y="3816762"/>
            <a:ext cx="914479" cy="932769"/>
          </a:xfrm>
          <a:prstGeom prst="rect">
            <a:avLst/>
          </a:prstGeom>
        </p:spPr>
      </p:pic>
      <p:pic>
        <p:nvPicPr>
          <p:cNvPr id="10" name="Picture 9">
            <a:extLst>
              <a:ext uri="{FF2B5EF4-FFF2-40B4-BE49-F238E27FC236}">
                <a16:creationId xmlns:a16="http://schemas.microsoft.com/office/drawing/2014/main" id="{E5B103E9-64FA-4A4B-A6DC-D289AD87B62F}"/>
              </a:ext>
            </a:extLst>
          </p:cNvPr>
          <p:cNvPicPr>
            <a:picLocks noChangeAspect="1"/>
          </p:cNvPicPr>
          <p:nvPr/>
        </p:nvPicPr>
        <p:blipFill rotWithShape="1">
          <a:blip r:embed="rId6"/>
          <a:srcRect t="13496" b="25691"/>
          <a:stretch/>
        </p:blipFill>
        <p:spPr>
          <a:xfrm>
            <a:off x="6894281" y="1514771"/>
            <a:ext cx="3872921" cy="3520197"/>
          </a:xfrm>
          <a:prstGeom prst="rect">
            <a:avLst/>
          </a:prstGeom>
        </p:spPr>
      </p:pic>
    </p:spTree>
    <p:extLst>
      <p:ext uri="{BB962C8B-B14F-4D97-AF65-F5344CB8AC3E}">
        <p14:creationId xmlns:p14="http://schemas.microsoft.com/office/powerpoint/2010/main" val="134989798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A2247-3508-462F-8101-8C16A9B0B81D}"/>
              </a:ext>
            </a:extLst>
          </p:cNvPr>
          <p:cNvSpPr>
            <a:spLocks noGrp="1"/>
          </p:cNvSpPr>
          <p:nvPr>
            <p:ph type="title"/>
          </p:nvPr>
        </p:nvSpPr>
        <p:spPr>
          <a:xfrm>
            <a:off x="406400" y="234176"/>
            <a:ext cx="11582400" cy="838200"/>
          </a:xfrm>
        </p:spPr>
        <p:txBody>
          <a:bodyPr/>
          <a:lstStyle/>
          <a:p>
            <a:r>
              <a:rPr lang="en-US" dirty="0"/>
              <a:t>Pterosaurs</a:t>
            </a:r>
          </a:p>
        </p:txBody>
      </p:sp>
      <p:sp>
        <p:nvSpPr>
          <p:cNvPr id="3" name="Content Placeholder 2">
            <a:extLst>
              <a:ext uri="{FF2B5EF4-FFF2-40B4-BE49-F238E27FC236}">
                <a16:creationId xmlns:a16="http://schemas.microsoft.com/office/drawing/2014/main" id="{ABF31035-4849-4932-9D45-DD6A95E4B132}"/>
              </a:ext>
            </a:extLst>
          </p:cNvPr>
          <p:cNvSpPr>
            <a:spLocks noGrp="1"/>
          </p:cNvSpPr>
          <p:nvPr>
            <p:ph idx="1"/>
          </p:nvPr>
        </p:nvSpPr>
        <p:spPr>
          <a:xfrm>
            <a:off x="406400" y="1554163"/>
            <a:ext cx="4968488" cy="4525963"/>
          </a:xfrm>
        </p:spPr>
        <p:txBody>
          <a:bodyPr/>
          <a:lstStyle/>
          <a:p>
            <a:r>
              <a:rPr lang="en-US" dirty="0"/>
              <a:t>Close relatives to dinosaurs</a:t>
            </a:r>
          </a:p>
        </p:txBody>
      </p:sp>
      <p:pic>
        <p:nvPicPr>
          <p:cNvPr id="4" name="Picture 3">
            <a:extLst>
              <a:ext uri="{FF2B5EF4-FFF2-40B4-BE49-F238E27FC236}">
                <a16:creationId xmlns:a16="http://schemas.microsoft.com/office/drawing/2014/main" id="{6160A468-0816-4073-9FB6-4113168EAD39}"/>
              </a:ext>
            </a:extLst>
          </p:cNvPr>
          <p:cNvPicPr>
            <a:picLocks noChangeAspect="1"/>
          </p:cNvPicPr>
          <p:nvPr/>
        </p:nvPicPr>
        <p:blipFill>
          <a:blip r:embed="rId2"/>
          <a:stretch>
            <a:fillRect/>
          </a:stretch>
        </p:blipFill>
        <p:spPr>
          <a:xfrm>
            <a:off x="5801928" y="1554163"/>
            <a:ext cx="5983672" cy="4114362"/>
          </a:xfrm>
          <a:prstGeom prst="rect">
            <a:avLst/>
          </a:prstGeom>
        </p:spPr>
      </p:pic>
      <p:pic>
        <p:nvPicPr>
          <p:cNvPr id="5" name="Picture 4">
            <a:extLst>
              <a:ext uri="{FF2B5EF4-FFF2-40B4-BE49-F238E27FC236}">
                <a16:creationId xmlns:a16="http://schemas.microsoft.com/office/drawing/2014/main" id="{67BA57FE-3307-431C-9F0C-08975BD62FA0}"/>
              </a:ext>
            </a:extLst>
          </p:cNvPr>
          <p:cNvPicPr>
            <a:picLocks noChangeAspect="1"/>
          </p:cNvPicPr>
          <p:nvPr/>
        </p:nvPicPr>
        <p:blipFill>
          <a:blip r:embed="rId3"/>
          <a:stretch>
            <a:fillRect/>
          </a:stretch>
        </p:blipFill>
        <p:spPr>
          <a:xfrm>
            <a:off x="535257" y="5103364"/>
            <a:ext cx="2560599" cy="1130322"/>
          </a:xfrm>
          <a:prstGeom prst="rect">
            <a:avLst/>
          </a:prstGeom>
        </p:spPr>
      </p:pic>
      <p:pic>
        <p:nvPicPr>
          <p:cNvPr id="6" name="Picture 5">
            <a:extLst>
              <a:ext uri="{FF2B5EF4-FFF2-40B4-BE49-F238E27FC236}">
                <a16:creationId xmlns:a16="http://schemas.microsoft.com/office/drawing/2014/main" id="{6917E65F-C11E-4F7F-BC30-7780821FE8BD}"/>
              </a:ext>
            </a:extLst>
          </p:cNvPr>
          <p:cNvPicPr>
            <a:picLocks noChangeAspect="1"/>
          </p:cNvPicPr>
          <p:nvPr/>
        </p:nvPicPr>
        <p:blipFill rotWithShape="1">
          <a:blip r:embed="rId4"/>
          <a:srcRect b="8211"/>
          <a:stretch/>
        </p:blipFill>
        <p:spPr>
          <a:xfrm>
            <a:off x="1886182" y="2895774"/>
            <a:ext cx="3267910" cy="1842739"/>
          </a:xfrm>
          <a:prstGeom prst="rect">
            <a:avLst/>
          </a:prstGeom>
        </p:spPr>
      </p:pic>
      <p:sp>
        <p:nvSpPr>
          <p:cNvPr id="7" name="TextBox 6">
            <a:extLst>
              <a:ext uri="{FF2B5EF4-FFF2-40B4-BE49-F238E27FC236}">
                <a16:creationId xmlns:a16="http://schemas.microsoft.com/office/drawing/2014/main" id="{F6C022CF-970A-40C6-8CC0-12ED2FDD1AD0}"/>
              </a:ext>
            </a:extLst>
          </p:cNvPr>
          <p:cNvSpPr txBox="1"/>
          <p:nvPr/>
        </p:nvSpPr>
        <p:spPr>
          <a:xfrm>
            <a:off x="7343102" y="5648911"/>
            <a:ext cx="3506088" cy="584775"/>
          </a:xfrm>
          <a:prstGeom prst="rect">
            <a:avLst/>
          </a:prstGeom>
          <a:noFill/>
        </p:spPr>
        <p:txBody>
          <a:bodyPr wrap="none" rtlCol="0">
            <a:spAutoFit/>
          </a:bodyPr>
          <a:lstStyle/>
          <a:p>
            <a:r>
              <a:rPr lang="en-US" sz="3200" dirty="0"/>
              <a:t>Dinosaur Cladistics</a:t>
            </a:r>
          </a:p>
        </p:txBody>
      </p:sp>
    </p:spTree>
    <p:extLst>
      <p:ext uri="{BB962C8B-B14F-4D97-AF65-F5344CB8AC3E}">
        <p14:creationId xmlns:p14="http://schemas.microsoft.com/office/powerpoint/2010/main" val="1339456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down)">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1571</TotalTime>
  <Words>903</Words>
  <Application>Microsoft Office PowerPoint</Application>
  <PresentationFormat>Widescreen</PresentationFormat>
  <Paragraphs>186</Paragraphs>
  <Slides>74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Calibri</vt:lpstr>
      <vt:lpstr>Calibri Light</vt:lpstr>
      <vt:lpstr>Franklin Gothic Book</vt:lpstr>
      <vt:lpstr>Franklin Gothic Medium</vt:lpstr>
      <vt:lpstr>Wingdings</vt:lpstr>
      <vt:lpstr>Wingdings 2</vt:lpstr>
      <vt:lpstr>Trek</vt:lpstr>
      <vt:lpstr>To be</vt:lpstr>
      <vt:lpstr>dinosaurs share MORE THAN 50 characteristics </vt:lpstr>
      <vt:lpstr>3 Easy characteristics to remember:</vt:lpstr>
      <vt:lpstr>Hips/pectoral girdle place legs directly beneath animal</vt:lpstr>
      <vt:lpstr>Like a Sprinter</vt:lpstr>
      <vt:lpstr>Evolved to inhabit terrestrial ecosystems</vt:lpstr>
      <vt:lpstr>Lived during Mesozoic Era</vt:lpstr>
      <vt:lpstr>Quetzalcoatlus</vt:lpstr>
      <vt:lpstr>Pterosaurs</vt:lpstr>
      <vt:lpstr>brontosaurus</vt:lpstr>
      <vt:lpstr>Bronto-gate</vt:lpstr>
      <vt:lpstr>Bronto-gate</vt:lpstr>
      <vt:lpstr>Plesiosaur</vt:lpstr>
      <vt:lpstr>dimetrodon</vt:lpstr>
      <vt:lpstr>Wooly mammoth</vt:lpstr>
      <vt:lpstr>Mammoths</vt:lpstr>
      <vt:lpstr>Bennie found on Principia college campus</vt:lpstr>
      <vt:lpstr>Mesozoic Mammals?</vt:lpstr>
      <vt:lpstr>What’s missing?</vt:lpstr>
      <vt:lpstr>Questions?</vt:lpstr>
      <vt:lpstr>triceratops</vt:lpstr>
      <vt:lpstr>Triceratops: cows of the cretaceous</vt:lpstr>
      <vt:lpstr>PowerPoint Presentation</vt:lpstr>
      <vt:lpstr>PowerPoint Presentation</vt:lpstr>
      <vt:lpstr>PowerPoint Presentation</vt:lpstr>
      <vt:lpstr>PowerPoint Presentation</vt:lpstr>
      <vt:lpstr>Pachycephalosaur</vt:lpstr>
      <vt:lpstr>t. rex</vt:lpstr>
      <vt:lpstr>PowerPoint Presentation</vt:lpstr>
      <vt:lpstr>PowerPoint Presentation</vt:lpstr>
      <vt:lpstr>t. rex</vt:lpstr>
      <vt:lpstr>PowerPoint Presentation</vt:lpstr>
      <vt:lpstr>PowerPoint Presentation</vt:lpstr>
      <vt:lpstr>PowerPoint Presentation</vt:lpstr>
      <vt:lpstr>PowerPoint Presentation</vt:lpstr>
      <vt:lpstr>PowerPoint Presentation</vt:lpstr>
      <vt:lpstr>Now it’s gonna get fun!</vt:lpstr>
      <vt:lpstr>Dinosaur Systematics Superorder: Dinosauria</vt:lpstr>
      <vt:lpstr>It’s Simple: 2 Dinosaur Orders</vt:lpstr>
      <vt:lpstr>2 Dinosaur Orders</vt:lpstr>
      <vt:lpstr>5 Dinosaur Suborders…</vt:lpstr>
      <vt:lpstr>Order: Saurischia               Suborders: Theropoda, Sauropoda</vt:lpstr>
      <vt:lpstr>PowerPoint Presentation</vt:lpstr>
      <vt:lpstr>Theropods</vt:lpstr>
      <vt:lpstr>… Yes Birds</vt:lpstr>
      <vt:lpstr>Order: Saurischia       Suborder: Sauropoda (lizard foot)</vt:lpstr>
      <vt:lpstr>Sauropods</vt:lpstr>
      <vt:lpstr>Order: Ornithischia      3 Suborders: THYREOPHORA, Ornithopoda, mARGINOCEPHALIA</vt:lpstr>
      <vt:lpstr> Ornithischia  </vt:lpstr>
      <vt:lpstr>Suborder: Thyreophora</vt:lpstr>
      <vt:lpstr>Suborder: Thyreophora</vt:lpstr>
      <vt:lpstr>Suborder: Ornithopoda</vt:lpstr>
      <vt:lpstr>Suborder: Ornithopods Duck-billed Dinosaurs</vt:lpstr>
      <vt:lpstr>Suborder: Marginocephalia  Horned and Thick-Skulled Dinosaurs</vt:lpstr>
      <vt:lpstr>Suborder: Marginocephalia  Horned and Thick-Skulled Dinosaurs</vt:lpstr>
      <vt:lpstr>Describe-Your-Dino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Evolution of Flight</vt:lpstr>
      <vt:lpstr>Gliding</vt:lpstr>
      <vt:lpstr>Running/Jumping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dinosaurs?</dc:title>
  <dc:creator>mutiger1989</dc:creator>
  <cp:lastModifiedBy>Ron Giesler</cp:lastModifiedBy>
  <cp:revision>146</cp:revision>
  <cp:lastPrinted>2016-03-15T17:36:41Z</cp:lastPrinted>
  <dcterms:created xsi:type="dcterms:W3CDTF">2016-02-10T15:18:25Z</dcterms:created>
  <dcterms:modified xsi:type="dcterms:W3CDTF">2024-10-09T15:55:53Z</dcterms:modified>
</cp:coreProperties>
</file>