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71" r:id="rId2"/>
    <p:sldId id="287" r:id="rId3"/>
    <p:sldId id="267" r:id="rId4"/>
    <p:sldId id="268" r:id="rId5"/>
    <p:sldId id="336" r:id="rId6"/>
    <p:sldId id="270" r:id="rId7"/>
    <p:sldId id="269" r:id="rId8"/>
    <p:sldId id="309" r:id="rId9"/>
    <p:sldId id="326" r:id="rId10"/>
    <p:sldId id="310" r:id="rId11"/>
    <p:sldId id="311" r:id="rId12"/>
    <p:sldId id="337" r:id="rId13"/>
    <p:sldId id="320" r:id="rId14"/>
    <p:sldId id="321" r:id="rId15"/>
    <p:sldId id="325" r:id="rId16"/>
    <p:sldId id="331" r:id="rId17"/>
    <p:sldId id="329" r:id="rId18"/>
    <p:sldId id="322" r:id="rId19"/>
    <p:sldId id="330" r:id="rId20"/>
    <p:sldId id="338" r:id="rId21"/>
    <p:sldId id="318" r:id="rId22"/>
    <p:sldId id="328" r:id="rId23"/>
    <p:sldId id="332" r:id="rId24"/>
    <p:sldId id="333" r:id="rId25"/>
    <p:sldId id="334" r:id="rId26"/>
    <p:sldId id="335" r:id="rId27"/>
    <p:sldId id="317" r:id="rId28"/>
    <p:sldId id="319" r:id="rId29"/>
    <p:sldId id="323" r:id="rId30"/>
    <p:sldId id="324" r:id="rId31"/>
    <p:sldId id="312" r:id="rId32"/>
    <p:sldId id="313" r:id="rId33"/>
    <p:sldId id="314" r:id="rId34"/>
    <p:sldId id="315" r:id="rId35"/>
    <p:sldId id="316" r:id="rId36"/>
    <p:sldId id="265" r:id="rId37"/>
    <p:sldId id="276" r:id="rId38"/>
    <p:sldId id="278" r:id="rId39"/>
    <p:sldId id="277" r:id="rId40"/>
    <p:sldId id="260" r:id="rId41"/>
    <p:sldId id="282" r:id="rId42"/>
    <p:sldId id="283" r:id="rId43"/>
    <p:sldId id="273" r:id="rId44"/>
    <p:sldId id="261" r:id="rId45"/>
    <p:sldId id="307" r:id="rId46"/>
    <p:sldId id="274" r:id="rId47"/>
    <p:sldId id="262" r:id="rId48"/>
    <p:sldId id="275" r:id="rId49"/>
    <p:sldId id="263" r:id="rId50"/>
    <p:sldId id="286" r:id="rId51"/>
    <p:sldId id="281" r:id="rId52"/>
    <p:sldId id="285" r:id="rId53"/>
    <p:sldId id="280" r:id="rId54"/>
    <p:sldId id="284" r:id="rId55"/>
    <p:sldId id="279" r:id="rId56"/>
    <p:sldId id="272"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Lst>
  <p:sldSz cx="12192000" cy="6858000"/>
  <p:notesSz cx="6946900" cy="9207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5" autoAdjust="0"/>
    <p:restoredTop sz="94660"/>
  </p:normalViewPr>
  <p:slideViewPr>
    <p:cSldViewPr snapToGrid="0">
      <p:cViewPr varScale="1">
        <p:scale>
          <a:sx n="90" d="100"/>
          <a:sy n="90"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C531031A-C4EF-46F0-BCE9-326074BCBC99}" type="datetimeFigureOut">
              <a:rPr lang="en-US" smtClean="0"/>
              <a:pPr/>
              <a:t>11/5/2022</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F3D69FD1-8A9E-4548-B60B-6F3628D5D2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31031A-C4EF-46F0-BCE9-326074BCBC99}" type="datetimeFigureOut">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31031A-C4EF-46F0-BCE9-326074BCBC99}" type="datetimeFigureOut">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C531031A-C4EF-46F0-BCE9-326074BCBC99}" type="datetimeFigureOut">
              <a:rPr lang="en-US" smtClean="0"/>
              <a:pPr/>
              <a:t>11/5/2022</a:t>
            </a:fld>
            <a:endParaRPr lang="en-US"/>
          </a:p>
        </p:txBody>
      </p:sp>
      <p:sp>
        <p:nvSpPr>
          <p:cNvPr id="19" name="Footer Placeholder 18"/>
          <p:cNvSpPr>
            <a:spLocks noGrp="1"/>
          </p:cNvSpPr>
          <p:nvPr>
            <p:ph type="ftr" sz="quarter" idx="11"/>
          </p:nvPr>
        </p:nvSpPr>
        <p:spPr>
          <a:xfrm>
            <a:off x="4775200" y="76201"/>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F3D69FD1-8A9E-4548-B60B-6F3628D5D2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C531031A-C4EF-46F0-BCE9-326074BCBC99}" type="datetimeFigureOut">
              <a:rPr lang="en-US" smtClean="0"/>
              <a:pPr/>
              <a:t>11/5/2022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F3D69FD1-8A9E-4548-B60B-6F3628D5D204}" type="slidenum">
              <a:rPr lang="en-US" smtClean="0"/>
              <a:pPr/>
              <a:t>‹#›</a:t>
            </a:fld>
            <a:endParaRPr 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C531031A-C4EF-46F0-BCE9-326074BCBC99}" type="datetimeFigureOut">
              <a:rPr lang="en-US" smtClean="0"/>
              <a:pPr/>
              <a:t>11/5/2022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C531031A-C4EF-46F0-BCE9-326074BCBC99}" type="datetimeFigureOut">
              <a:rPr lang="en-US" smtClean="0"/>
              <a:pPr/>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F3D69FD1-8A9E-4548-B60B-6F3628D5D204}" type="slidenum">
              <a:rPr lang="en-US" smtClean="0"/>
              <a:pPr/>
              <a:t>‹#›</a:t>
            </a:fld>
            <a:endParaRPr 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C531031A-C4EF-46F0-BCE9-326074BCBC99}" type="datetimeFigureOut">
              <a:rPr lang="en-US" smtClean="0"/>
              <a:pPr/>
              <a:t>11/5/2022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31031A-C4EF-46F0-BCE9-326074BCBC99}" type="datetimeFigureOut">
              <a:rPr lang="en-US" smtClean="0"/>
              <a:pPr/>
              <a:t>11/5/2022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C531031A-C4EF-46F0-BCE9-326074BCBC99}" type="datetimeFigureOut">
              <a:rPr lang="en-US" smtClean="0"/>
              <a:pPr/>
              <a:t>11/5/2022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C531031A-C4EF-46F0-BCE9-326074BCBC99}" type="datetimeFigureOut">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3D69FD1-8A9E-4548-B60B-6F3628D5D204}" type="slidenum">
              <a:rPr lang="en-US" smtClean="0"/>
              <a:pPr/>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C531031A-C4EF-46F0-BCE9-326074BCBC99}" type="datetimeFigureOut">
              <a:rPr lang="en-US" smtClean="0"/>
              <a:pPr/>
              <a:t>11/5/2022</a:t>
            </a:fld>
            <a:endParaRPr 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3D69FD1-8A9E-4548-B60B-6F3628D5D204}" type="slidenum">
              <a:rPr lang="en-US" smtClean="0"/>
              <a:pPr/>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LPr5BpJfEZc?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3"/>
            <a:ext cx="12192000" cy="6875033"/>
          </a:xfrm>
          <a:prstGeom prst="rect">
            <a:avLst/>
          </a:prstGeom>
        </p:spPr>
      </p:pic>
      <p:sp>
        <p:nvSpPr>
          <p:cNvPr id="3" name="Title 2"/>
          <p:cNvSpPr>
            <a:spLocks noGrp="1"/>
          </p:cNvSpPr>
          <p:nvPr>
            <p:ph type="ctrTitle"/>
          </p:nvPr>
        </p:nvSpPr>
        <p:spPr>
          <a:xfrm>
            <a:off x="8369456" y="837908"/>
            <a:ext cx="2981093" cy="1302661"/>
          </a:xfrm>
        </p:spPr>
        <p:txBody>
          <a:bodyPr>
            <a:normAutofit/>
          </a:bodyPr>
          <a:lstStyle/>
          <a:p>
            <a:pPr marL="182880" indent="0">
              <a:buNone/>
            </a:pPr>
            <a:r>
              <a:rPr lang="en-US" sz="7200" b="1" dirty="0">
                <a:solidFill>
                  <a:srgbClr val="FF0000"/>
                </a:solidFill>
                <a:effectLst>
                  <a:outerShdw blurRad="38100" dist="38100" dir="2700000" algn="tl">
                    <a:srgbClr val="000000">
                      <a:alpha val="43137"/>
                    </a:srgbClr>
                  </a:outerShdw>
                </a:effectLst>
              </a:rPr>
              <a:t>To be</a:t>
            </a:r>
          </a:p>
        </p:txBody>
      </p:sp>
      <p:sp>
        <p:nvSpPr>
          <p:cNvPr id="5" name="TextBox 4">
            <a:extLst>
              <a:ext uri="{FF2B5EF4-FFF2-40B4-BE49-F238E27FC236}">
                <a16:creationId xmlns:a16="http://schemas.microsoft.com/office/drawing/2014/main" id="{10524521-51FF-47B9-A79A-842A837FCFD1}"/>
              </a:ext>
            </a:extLst>
          </p:cNvPr>
          <p:cNvSpPr txBox="1"/>
          <p:nvPr/>
        </p:nvSpPr>
        <p:spPr>
          <a:xfrm>
            <a:off x="7696044" y="3207642"/>
            <a:ext cx="4327916" cy="1200329"/>
          </a:xfrm>
          <a:prstGeom prst="rect">
            <a:avLst/>
          </a:prstGeom>
          <a:noFill/>
        </p:spPr>
        <p:txBody>
          <a:bodyPr wrap="none" rtlCol="0">
            <a:spAutoFit/>
          </a:bodyPr>
          <a:lstStyle/>
          <a:p>
            <a:r>
              <a:rPr lang="en-US" sz="7200" b="1" dirty="0">
                <a:solidFill>
                  <a:srgbClr val="FF0000"/>
                </a:solidFill>
                <a:effectLst>
                  <a:outerShdw blurRad="38100" dist="38100" dir="2700000" algn="tl">
                    <a:srgbClr val="000000">
                      <a:alpha val="43137"/>
                    </a:srgbClr>
                  </a:outerShdw>
                </a:effectLst>
              </a:rPr>
              <a:t>NOT TO BE</a:t>
            </a:r>
          </a:p>
        </p:txBody>
      </p:sp>
      <p:sp>
        <p:nvSpPr>
          <p:cNvPr id="2" name="TextBox 1">
            <a:extLst>
              <a:ext uri="{FF2B5EF4-FFF2-40B4-BE49-F238E27FC236}">
                <a16:creationId xmlns:a16="http://schemas.microsoft.com/office/drawing/2014/main" id="{89EA3DE8-0423-428B-BFC9-490A1E904358}"/>
              </a:ext>
            </a:extLst>
          </p:cNvPr>
          <p:cNvSpPr txBox="1"/>
          <p:nvPr/>
        </p:nvSpPr>
        <p:spPr>
          <a:xfrm>
            <a:off x="9336461" y="2205123"/>
            <a:ext cx="1047082" cy="923330"/>
          </a:xfrm>
          <a:prstGeom prst="rect">
            <a:avLst/>
          </a:prstGeom>
          <a:noFill/>
        </p:spPr>
        <p:txBody>
          <a:bodyPr wrap="none" rtlCol="0">
            <a:spAutoFit/>
          </a:bodyPr>
          <a:lstStyle/>
          <a:p>
            <a:r>
              <a:rPr lang="en-US" sz="5400" b="1" dirty="0">
                <a:solidFill>
                  <a:srgbClr val="FF0000"/>
                </a:solidFill>
                <a:effectLst>
                  <a:outerShdw blurRad="38100" dist="38100" dir="2700000" algn="tl">
                    <a:srgbClr val="000000">
                      <a:alpha val="43137"/>
                    </a:srgbClr>
                  </a:outerShdw>
                </a:effectLst>
              </a:rPr>
              <a:t>OR</a:t>
            </a:r>
          </a:p>
        </p:txBody>
      </p:sp>
    </p:spTree>
    <p:extLst>
      <p:ext uri="{BB962C8B-B14F-4D97-AF65-F5344CB8AC3E}">
        <p14:creationId xmlns:p14="http://schemas.microsoft.com/office/powerpoint/2010/main" val="3674006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140463"/>
            <a:ext cx="11582400" cy="838200"/>
          </a:xfrm>
        </p:spPr>
        <p:txBody>
          <a:bodyPr/>
          <a:lstStyle/>
          <a:p>
            <a:r>
              <a:rPr lang="en-US" dirty="0"/>
              <a:t>brontosaurus</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40586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pic>
        <p:nvPicPr>
          <p:cNvPr id="12" name="Picture 11">
            <a:extLst>
              <a:ext uri="{FF2B5EF4-FFF2-40B4-BE49-F238E27FC236}">
                <a16:creationId xmlns:a16="http://schemas.microsoft.com/office/drawing/2014/main" id="{3EB93814-7949-4EFB-8B3A-31A51FAD062D}"/>
              </a:ext>
            </a:extLst>
          </p:cNvPr>
          <p:cNvPicPr>
            <a:picLocks noChangeAspect="1"/>
          </p:cNvPicPr>
          <p:nvPr/>
        </p:nvPicPr>
        <p:blipFill>
          <a:blip r:embed="rId4"/>
          <a:stretch>
            <a:fillRect/>
          </a:stretch>
        </p:blipFill>
        <p:spPr>
          <a:xfrm>
            <a:off x="7420176" y="1554164"/>
            <a:ext cx="4281170" cy="2406969"/>
          </a:xfrm>
          <a:prstGeom prst="rect">
            <a:avLst/>
          </a:prstGeom>
        </p:spPr>
      </p:pic>
      <p:sp>
        <p:nvSpPr>
          <p:cNvPr id="13" name="TextBox 12">
            <a:extLst>
              <a:ext uri="{FF2B5EF4-FFF2-40B4-BE49-F238E27FC236}">
                <a16:creationId xmlns:a16="http://schemas.microsoft.com/office/drawing/2014/main" id="{B516D7E6-817E-4FF5-ABF0-7DDA21745A31}"/>
              </a:ext>
            </a:extLst>
          </p:cNvPr>
          <p:cNvSpPr txBox="1"/>
          <p:nvPr/>
        </p:nvSpPr>
        <p:spPr>
          <a:xfrm>
            <a:off x="2160477" y="4755344"/>
            <a:ext cx="7416436" cy="769441"/>
          </a:xfrm>
          <a:prstGeom prst="rect">
            <a:avLst/>
          </a:prstGeom>
          <a:noFill/>
        </p:spPr>
        <p:txBody>
          <a:bodyPr wrap="square" rtlCol="0">
            <a:spAutoFit/>
          </a:bodyPr>
          <a:lstStyle/>
          <a:p>
            <a:r>
              <a:rPr lang="en-US" sz="4400" dirty="0"/>
              <a:t>Did Brontosaurus really exist? </a:t>
            </a:r>
          </a:p>
        </p:txBody>
      </p:sp>
    </p:spTree>
    <p:extLst>
      <p:ext uri="{BB962C8B-B14F-4D97-AF65-F5344CB8AC3E}">
        <p14:creationId xmlns:p14="http://schemas.microsoft.com/office/powerpoint/2010/main" val="18465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BCFC-6A74-4D38-9F1D-A482FCFFC746}"/>
              </a:ext>
            </a:extLst>
          </p:cNvPr>
          <p:cNvSpPr>
            <a:spLocks noGrp="1"/>
          </p:cNvSpPr>
          <p:nvPr>
            <p:ph type="title"/>
          </p:nvPr>
        </p:nvSpPr>
        <p:spPr>
          <a:xfrm>
            <a:off x="975393" y="203959"/>
            <a:ext cx="3541132" cy="838200"/>
          </a:xfrm>
        </p:spPr>
        <p:txBody>
          <a:bodyPr/>
          <a:lstStyle/>
          <a:p>
            <a:r>
              <a:rPr lang="en-US" dirty="0" err="1"/>
              <a:t>Bronto</a:t>
            </a:r>
            <a:r>
              <a:rPr lang="en-US" dirty="0"/>
              <a:t>-gate</a:t>
            </a:r>
          </a:p>
        </p:txBody>
      </p:sp>
      <p:sp>
        <p:nvSpPr>
          <p:cNvPr id="3" name="Content Placeholder 2">
            <a:extLst>
              <a:ext uri="{FF2B5EF4-FFF2-40B4-BE49-F238E27FC236}">
                <a16:creationId xmlns:a16="http://schemas.microsoft.com/office/drawing/2014/main" id="{E10DD20D-A04C-4749-A5A7-8C3F6146E500}"/>
              </a:ext>
            </a:extLst>
          </p:cNvPr>
          <p:cNvSpPr>
            <a:spLocks noGrp="1"/>
          </p:cNvSpPr>
          <p:nvPr>
            <p:ph idx="1"/>
          </p:nvPr>
        </p:nvSpPr>
        <p:spPr>
          <a:xfrm>
            <a:off x="406400" y="1554164"/>
            <a:ext cx="5336478" cy="838200"/>
          </a:xfrm>
        </p:spPr>
        <p:txBody>
          <a:bodyPr/>
          <a:lstStyle/>
          <a:p>
            <a:r>
              <a:rPr lang="en-US" dirty="0"/>
              <a:t>Brontosaur</a:t>
            </a:r>
          </a:p>
        </p:txBody>
      </p:sp>
      <p:pic>
        <p:nvPicPr>
          <p:cNvPr id="6" name="Picture 5">
            <a:extLst>
              <a:ext uri="{FF2B5EF4-FFF2-40B4-BE49-F238E27FC236}">
                <a16:creationId xmlns:a16="http://schemas.microsoft.com/office/drawing/2014/main" id="{20DCDA47-4E09-4AAE-A44A-86AC6C8DFD33}"/>
              </a:ext>
            </a:extLst>
          </p:cNvPr>
          <p:cNvPicPr>
            <a:picLocks noChangeAspect="1"/>
          </p:cNvPicPr>
          <p:nvPr/>
        </p:nvPicPr>
        <p:blipFill>
          <a:blip r:embed="rId2"/>
          <a:stretch>
            <a:fillRect/>
          </a:stretch>
        </p:blipFill>
        <p:spPr>
          <a:xfrm>
            <a:off x="7320786" y="1385528"/>
            <a:ext cx="2566137" cy="3429000"/>
          </a:xfrm>
          <a:prstGeom prst="rect">
            <a:avLst/>
          </a:prstGeom>
        </p:spPr>
      </p:pic>
      <p:sp>
        <p:nvSpPr>
          <p:cNvPr id="4" name="TextBox 3">
            <a:extLst>
              <a:ext uri="{FF2B5EF4-FFF2-40B4-BE49-F238E27FC236}">
                <a16:creationId xmlns:a16="http://schemas.microsoft.com/office/drawing/2014/main" id="{27518BEE-878D-4DE5-AD73-837A6AA26BDF}"/>
              </a:ext>
            </a:extLst>
          </p:cNvPr>
          <p:cNvSpPr txBox="1"/>
          <p:nvPr/>
        </p:nvSpPr>
        <p:spPr>
          <a:xfrm>
            <a:off x="2359127" y="2322831"/>
            <a:ext cx="2595775" cy="584775"/>
          </a:xfrm>
          <a:prstGeom prst="rect">
            <a:avLst/>
          </a:prstGeom>
          <a:noFill/>
        </p:spPr>
        <p:txBody>
          <a:bodyPr wrap="none" rtlCol="0">
            <a:spAutoFit/>
          </a:bodyPr>
          <a:lstStyle/>
          <a:p>
            <a:r>
              <a:rPr lang="en-US" sz="3200" dirty="0"/>
              <a:t>or </a:t>
            </a:r>
            <a:r>
              <a:rPr lang="en-US" sz="3200" dirty="0" err="1"/>
              <a:t>Apatosaur</a:t>
            </a:r>
            <a:r>
              <a:rPr lang="en-US" sz="3200" dirty="0"/>
              <a:t>?</a:t>
            </a:r>
          </a:p>
        </p:txBody>
      </p:sp>
      <p:sp>
        <p:nvSpPr>
          <p:cNvPr id="5" name="TextBox 4">
            <a:extLst>
              <a:ext uri="{FF2B5EF4-FFF2-40B4-BE49-F238E27FC236}">
                <a16:creationId xmlns:a16="http://schemas.microsoft.com/office/drawing/2014/main" id="{5CC3F5CA-5C82-4D65-A5C7-53AB7C559AF4}"/>
              </a:ext>
            </a:extLst>
          </p:cNvPr>
          <p:cNvSpPr txBox="1"/>
          <p:nvPr/>
        </p:nvSpPr>
        <p:spPr>
          <a:xfrm>
            <a:off x="7560525" y="4887697"/>
            <a:ext cx="2086661" cy="584775"/>
          </a:xfrm>
          <a:prstGeom prst="rect">
            <a:avLst/>
          </a:prstGeom>
          <a:noFill/>
        </p:spPr>
        <p:txBody>
          <a:bodyPr wrap="none" rtlCol="0">
            <a:spAutoFit/>
          </a:bodyPr>
          <a:lstStyle/>
          <a:p>
            <a:r>
              <a:rPr lang="en-US" sz="3200" dirty="0"/>
              <a:t>O.C. Marsh</a:t>
            </a:r>
          </a:p>
        </p:txBody>
      </p:sp>
      <p:pic>
        <p:nvPicPr>
          <p:cNvPr id="9" name="Picture 8">
            <a:extLst>
              <a:ext uri="{FF2B5EF4-FFF2-40B4-BE49-F238E27FC236}">
                <a16:creationId xmlns:a16="http://schemas.microsoft.com/office/drawing/2014/main" id="{134C6BA4-5DA4-4BC1-AC5E-F59A007494CD}"/>
              </a:ext>
            </a:extLst>
          </p:cNvPr>
          <p:cNvPicPr>
            <a:picLocks noChangeAspect="1"/>
          </p:cNvPicPr>
          <p:nvPr/>
        </p:nvPicPr>
        <p:blipFill rotWithShape="1">
          <a:blip r:embed="rId3"/>
          <a:srcRect t="14607"/>
          <a:stretch/>
        </p:blipFill>
        <p:spPr>
          <a:xfrm>
            <a:off x="0" y="1042159"/>
            <a:ext cx="12192000" cy="5856248"/>
          </a:xfrm>
          <a:prstGeom prst="rect">
            <a:avLst/>
          </a:prstGeom>
        </p:spPr>
      </p:pic>
    </p:spTree>
    <p:extLst>
      <p:ext uri="{BB962C8B-B14F-4D97-AF65-F5344CB8AC3E}">
        <p14:creationId xmlns:p14="http://schemas.microsoft.com/office/powerpoint/2010/main" val="5912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000"/>
                                        <p:tgtEl>
                                          <p:spTgt spid="6"/>
                                        </p:tgtEl>
                                      </p:cBhvr>
                                    </p:animEffect>
                                    <p:anim calcmode="lin" valueType="num">
                                      <p:cBhvr>
                                        <p:cTn id="42" dur="2000" fill="hold"/>
                                        <p:tgtEl>
                                          <p:spTgt spid="6"/>
                                        </p:tgtEl>
                                        <p:attrNameLst>
                                          <p:attrName>ppt_w</p:attrName>
                                        </p:attrNameLst>
                                      </p:cBhvr>
                                      <p:tavLst>
                                        <p:tav tm="0" fmla="#ppt_w*sin(2.5*pi*$)">
                                          <p:val>
                                            <p:fltVal val="0"/>
                                          </p:val>
                                        </p:tav>
                                        <p:tav tm="100000">
                                          <p:val>
                                            <p:fltVal val="1"/>
                                          </p:val>
                                        </p:tav>
                                      </p:tavLst>
                                    </p:anim>
                                    <p:anim calcmode="lin" valueType="num">
                                      <p:cBhvr>
                                        <p:cTn id="4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BCFC-6A74-4D38-9F1D-A482FCFFC746}"/>
              </a:ext>
            </a:extLst>
          </p:cNvPr>
          <p:cNvSpPr>
            <a:spLocks noGrp="1"/>
          </p:cNvSpPr>
          <p:nvPr>
            <p:ph type="title"/>
          </p:nvPr>
        </p:nvSpPr>
        <p:spPr>
          <a:xfrm>
            <a:off x="588561" y="203959"/>
            <a:ext cx="3541132" cy="838200"/>
          </a:xfrm>
        </p:spPr>
        <p:txBody>
          <a:bodyPr/>
          <a:lstStyle/>
          <a:p>
            <a:r>
              <a:rPr lang="en-US" dirty="0" err="1"/>
              <a:t>Bronto</a:t>
            </a:r>
            <a:r>
              <a:rPr lang="en-US" dirty="0"/>
              <a:t>-gate</a:t>
            </a:r>
          </a:p>
        </p:txBody>
      </p:sp>
      <p:sp>
        <p:nvSpPr>
          <p:cNvPr id="11" name="TextBox 10">
            <a:extLst>
              <a:ext uri="{FF2B5EF4-FFF2-40B4-BE49-F238E27FC236}">
                <a16:creationId xmlns:a16="http://schemas.microsoft.com/office/drawing/2014/main" id="{76CA5205-863B-470C-B11F-E90D91C6DEF6}"/>
              </a:ext>
            </a:extLst>
          </p:cNvPr>
          <p:cNvSpPr txBox="1"/>
          <p:nvPr/>
        </p:nvSpPr>
        <p:spPr>
          <a:xfrm>
            <a:off x="2745690" y="2392363"/>
            <a:ext cx="1552989" cy="584775"/>
          </a:xfrm>
          <a:prstGeom prst="rect">
            <a:avLst/>
          </a:prstGeom>
          <a:noFill/>
        </p:spPr>
        <p:txBody>
          <a:bodyPr wrap="none" rtlCol="0">
            <a:spAutoFit/>
          </a:bodyPr>
          <a:lstStyle/>
          <a:p>
            <a:r>
              <a:rPr lang="en-US" sz="3200" b="1" dirty="0"/>
              <a:t>In 2015</a:t>
            </a:r>
          </a:p>
        </p:txBody>
      </p:sp>
      <p:sp>
        <p:nvSpPr>
          <p:cNvPr id="13" name="TextBox 12">
            <a:extLst>
              <a:ext uri="{FF2B5EF4-FFF2-40B4-BE49-F238E27FC236}">
                <a16:creationId xmlns:a16="http://schemas.microsoft.com/office/drawing/2014/main" id="{92882F04-23D5-445D-9AAE-E6EB9DC4FA8E}"/>
              </a:ext>
            </a:extLst>
          </p:cNvPr>
          <p:cNvSpPr txBox="1"/>
          <p:nvPr/>
        </p:nvSpPr>
        <p:spPr>
          <a:xfrm>
            <a:off x="2729595" y="1505414"/>
            <a:ext cx="1569084" cy="584775"/>
          </a:xfrm>
          <a:prstGeom prst="rect">
            <a:avLst/>
          </a:prstGeom>
          <a:noFill/>
        </p:spPr>
        <p:txBody>
          <a:bodyPr wrap="none" rtlCol="0">
            <a:spAutoFit/>
          </a:bodyPr>
          <a:lstStyle/>
          <a:p>
            <a:r>
              <a:rPr lang="en-US" sz="3200" dirty="0"/>
              <a:t>In 1903</a:t>
            </a:r>
          </a:p>
        </p:txBody>
      </p:sp>
      <p:pic>
        <p:nvPicPr>
          <p:cNvPr id="17" name="Picture 16">
            <a:extLst>
              <a:ext uri="{FF2B5EF4-FFF2-40B4-BE49-F238E27FC236}">
                <a16:creationId xmlns:a16="http://schemas.microsoft.com/office/drawing/2014/main" id="{C9A73915-717C-48C3-94F2-C42C87A923B6}"/>
              </a:ext>
            </a:extLst>
          </p:cNvPr>
          <p:cNvPicPr>
            <a:picLocks noChangeAspect="1"/>
          </p:cNvPicPr>
          <p:nvPr/>
        </p:nvPicPr>
        <p:blipFill>
          <a:blip r:embed="rId2"/>
          <a:stretch>
            <a:fillRect/>
          </a:stretch>
        </p:blipFill>
        <p:spPr>
          <a:xfrm>
            <a:off x="6096000" y="1299384"/>
            <a:ext cx="4285859" cy="2408129"/>
          </a:xfrm>
          <a:prstGeom prst="rect">
            <a:avLst/>
          </a:prstGeom>
        </p:spPr>
      </p:pic>
      <p:sp>
        <p:nvSpPr>
          <p:cNvPr id="18" name="Multiplication Sign 17">
            <a:extLst>
              <a:ext uri="{FF2B5EF4-FFF2-40B4-BE49-F238E27FC236}">
                <a16:creationId xmlns:a16="http://schemas.microsoft.com/office/drawing/2014/main" id="{AA88ED90-AEE4-4230-9F83-F8563485452D}"/>
              </a:ext>
            </a:extLst>
          </p:cNvPr>
          <p:cNvSpPr/>
          <p:nvPr/>
        </p:nvSpPr>
        <p:spPr>
          <a:xfrm>
            <a:off x="6096000" y="1154578"/>
            <a:ext cx="4137102" cy="253663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8B79C1D-C33E-49E0-960A-A80D02AC90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91" b="8292"/>
          <a:stretch/>
        </p:blipFill>
        <p:spPr>
          <a:xfrm>
            <a:off x="6096000" y="1140307"/>
            <a:ext cx="4285858" cy="5491549"/>
          </a:xfrm>
          <a:prstGeom prst="rect">
            <a:avLst/>
          </a:prstGeom>
        </p:spPr>
      </p:pic>
      <p:pic>
        <p:nvPicPr>
          <p:cNvPr id="7" name="Picture 6">
            <a:extLst>
              <a:ext uri="{FF2B5EF4-FFF2-40B4-BE49-F238E27FC236}">
                <a16:creationId xmlns:a16="http://schemas.microsoft.com/office/drawing/2014/main" id="{6734A579-3A28-417E-B41C-A5A6D579D55E}"/>
              </a:ext>
            </a:extLst>
          </p:cNvPr>
          <p:cNvPicPr>
            <a:picLocks noChangeAspect="1"/>
          </p:cNvPicPr>
          <p:nvPr/>
        </p:nvPicPr>
        <p:blipFill rotWithShape="1">
          <a:blip r:embed="rId4"/>
          <a:srcRect t="15208" b="-15208"/>
          <a:stretch/>
        </p:blipFill>
        <p:spPr>
          <a:xfrm>
            <a:off x="0" y="1081188"/>
            <a:ext cx="12192000" cy="8542796"/>
          </a:xfrm>
          <a:prstGeom prst="rect">
            <a:avLst/>
          </a:prstGeom>
        </p:spPr>
      </p:pic>
    </p:spTree>
    <p:extLst>
      <p:ext uri="{BB962C8B-B14F-4D97-AF65-F5344CB8AC3E}">
        <p14:creationId xmlns:p14="http://schemas.microsoft.com/office/powerpoint/2010/main" val="47244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65763"/>
            <a:ext cx="11582400" cy="838200"/>
          </a:xfrm>
        </p:spPr>
        <p:txBody>
          <a:bodyPr/>
          <a:lstStyle/>
          <a:p>
            <a:r>
              <a:rPr lang="en-US" dirty="0"/>
              <a:t>Plesiosaur</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358780" cy="630749"/>
          </a:xfrm>
        </p:spPr>
        <p:txBody>
          <a:bodyPr>
            <a:normAutofit fontScale="92500"/>
          </a:bodyPr>
          <a:lstStyle/>
          <a:p>
            <a:pPr marL="0" indent="0">
              <a:buNone/>
            </a:pPr>
            <a:r>
              <a:rPr lang="en-US" dirty="0"/>
              <a:t>Lived during Cretaceous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734011" y="1329063"/>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7" name="Picture 6">
            <a:extLst>
              <a:ext uri="{FF2B5EF4-FFF2-40B4-BE49-F238E27FC236}">
                <a16:creationId xmlns:a16="http://schemas.microsoft.com/office/drawing/2014/main" id="{3F928D1E-09D1-4D0F-BE9E-495A35739E9E}"/>
              </a:ext>
            </a:extLst>
          </p:cNvPr>
          <p:cNvPicPr>
            <a:picLocks noChangeAspect="1"/>
          </p:cNvPicPr>
          <p:nvPr/>
        </p:nvPicPr>
        <p:blipFill>
          <a:blip r:embed="rId3"/>
          <a:stretch>
            <a:fillRect/>
          </a:stretch>
        </p:blipFill>
        <p:spPr>
          <a:xfrm>
            <a:off x="7426712" y="1333215"/>
            <a:ext cx="3612996" cy="3612996"/>
          </a:xfrm>
          <a:prstGeom prst="rect">
            <a:avLst/>
          </a:prstGeom>
        </p:spPr>
      </p:pic>
      <p:pic>
        <p:nvPicPr>
          <p:cNvPr id="9" name="Picture 8">
            <a:extLst>
              <a:ext uri="{FF2B5EF4-FFF2-40B4-BE49-F238E27FC236}">
                <a16:creationId xmlns:a16="http://schemas.microsoft.com/office/drawing/2014/main" id="{227550AB-F1C0-432E-A3F9-D0EF79C70E99}"/>
              </a:ext>
            </a:extLst>
          </p:cNvPr>
          <p:cNvPicPr>
            <a:picLocks noChangeAspect="1"/>
          </p:cNvPicPr>
          <p:nvPr/>
        </p:nvPicPr>
        <p:blipFill>
          <a:blip r:embed="rId4"/>
          <a:stretch>
            <a:fillRect/>
          </a:stretch>
        </p:blipFill>
        <p:spPr>
          <a:xfrm>
            <a:off x="5837802" y="2405725"/>
            <a:ext cx="719596" cy="733988"/>
          </a:xfrm>
          <a:prstGeom prst="rect">
            <a:avLst/>
          </a:prstGeom>
        </p:spPr>
      </p:pic>
      <p:pic>
        <p:nvPicPr>
          <p:cNvPr id="13" name="Picture 12">
            <a:extLst>
              <a:ext uri="{FF2B5EF4-FFF2-40B4-BE49-F238E27FC236}">
                <a16:creationId xmlns:a16="http://schemas.microsoft.com/office/drawing/2014/main" id="{03F36206-A982-4847-91EA-D4AD74C92F32}"/>
              </a:ext>
            </a:extLst>
          </p:cNvPr>
          <p:cNvPicPr>
            <a:picLocks noChangeAspect="1"/>
          </p:cNvPicPr>
          <p:nvPr/>
        </p:nvPicPr>
        <p:blipFill>
          <a:blip r:embed="rId5"/>
          <a:stretch>
            <a:fillRect/>
          </a:stretch>
        </p:blipFill>
        <p:spPr>
          <a:xfrm>
            <a:off x="5837802" y="3482997"/>
            <a:ext cx="719390" cy="731583"/>
          </a:xfrm>
          <a:prstGeom prst="rect">
            <a:avLst/>
          </a:prstGeom>
        </p:spPr>
      </p:pic>
    </p:spTree>
    <p:extLst>
      <p:ext uri="{BB962C8B-B14F-4D97-AF65-F5344CB8AC3E}">
        <p14:creationId xmlns:p14="http://schemas.microsoft.com/office/powerpoint/2010/main" val="42546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anim calcmode="lin" valueType="num">
                                      <p:cBhvr>
                                        <p:cTn id="47" dur="2000" fill="hold"/>
                                        <p:tgtEl>
                                          <p:spTgt spid="13"/>
                                        </p:tgtEl>
                                        <p:attrNameLst>
                                          <p:attrName>ppt_w</p:attrName>
                                        </p:attrNameLst>
                                      </p:cBhvr>
                                      <p:tavLst>
                                        <p:tav tm="0" fmla="#ppt_w*sin(2.5*pi*$)">
                                          <p:val>
                                            <p:fltVal val="0"/>
                                          </p:val>
                                        </p:tav>
                                        <p:tav tm="100000">
                                          <p:val>
                                            <p:fltVal val="1"/>
                                          </p:val>
                                        </p:tav>
                                      </p:tavLst>
                                    </p:anim>
                                    <p:anim calcmode="lin" valueType="num">
                                      <p:cBhvr>
                                        <p:cTn id="4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26431"/>
            <a:ext cx="11582400" cy="838200"/>
          </a:xfrm>
        </p:spPr>
        <p:txBody>
          <a:bodyPr/>
          <a:lstStyle/>
          <a:p>
            <a:r>
              <a:rPr lang="en-US" dirty="0"/>
              <a:t>dimetrodon</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Permian Period</a:t>
            </a:r>
          </a:p>
        </p:txBody>
      </p:sp>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2"/>
          <a:stretch>
            <a:fillRect/>
          </a:stretch>
        </p:blipFill>
        <p:spPr>
          <a:xfrm>
            <a:off x="5510179" y="3399898"/>
            <a:ext cx="1173971" cy="731064"/>
          </a:xfrm>
          <a:prstGeom prst="rect">
            <a:avLst/>
          </a:prstGeom>
        </p:spPr>
      </p:pic>
      <p:pic>
        <p:nvPicPr>
          <p:cNvPr id="4" name="Picture 3">
            <a:extLst>
              <a:ext uri="{FF2B5EF4-FFF2-40B4-BE49-F238E27FC236}">
                <a16:creationId xmlns:a16="http://schemas.microsoft.com/office/drawing/2014/main" id="{9D4A6E53-03AA-4599-86D4-6DE8EC0B05F4}"/>
              </a:ext>
            </a:extLst>
          </p:cNvPr>
          <p:cNvPicPr>
            <a:picLocks noChangeAspect="1"/>
          </p:cNvPicPr>
          <p:nvPr/>
        </p:nvPicPr>
        <p:blipFill>
          <a:blip r:embed="rId3"/>
          <a:stretch>
            <a:fillRect/>
          </a:stretch>
        </p:blipFill>
        <p:spPr>
          <a:xfrm>
            <a:off x="7515775" y="1926249"/>
            <a:ext cx="4096245" cy="2304353"/>
          </a:xfrm>
          <a:prstGeom prst="rect">
            <a:avLst/>
          </a:prstGeom>
        </p:spPr>
      </p:pic>
      <p:pic>
        <p:nvPicPr>
          <p:cNvPr id="7" name="Picture 6">
            <a:extLst>
              <a:ext uri="{FF2B5EF4-FFF2-40B4-BE49-F238E27FC236}">
                <a16:creationId xmlns:a16="http://schemas.microsoft.com/office/drawing/2014/main" id="{38B3EAA8-ADA3-4935-AEAE-705A2CA90245}"/>
              </a:ext>
            </a:extLst>
          </p:cNvPr>
          <p:cNvPicPr>
            <a:picLocks noChangeAspect="1"/>
          </p:cNvPicPr>
          <p:nvPr/>
        </p:nvPicPr>
        <p:blipFill>
          <a:blip r:embed="rId4"/>
          <a:stretch>
            <a:fillRect/>
          </a:stretch>
        </p:blipFill>
        <p:spPr>
          <a:xfrm>
            <a:off x="5736291" y="2426614"/>
            <a:ext cx="719390" cy="731583"/>
          </a:xfrm>
          <a:prstGeom prst="rect">
            <a:avLst/>
          </a:prstGeom>
        </p:spPr>
      </p:pic>
      <p:pic>
        <p:nvPicPr>
          <p:cNvPr id="9" name="Picture 8">
            <a:extLst>
              <a:ext uri="{FF2B5EF4-FFF2-40B4-BE49-F238E27FC236}">
                <a16:creationId xmlns:a16="http://schemas.microsoft.com/office/drawing/2014/main" id="{81AA4A88-6E0C-4D83-AD4A-D9B85BFDD184}"/>
              </a:ext>
            </a:extLst>
          </p:cNvPr>
          <p:cNvPicPr>
            <a:picLocks noChangeAspect="1"/>
          </p:cNvPicPr>
          <p:nvPr/>
        </p:nvPicPr>
        <p:blipFill>
          <a:blip r:embed="rId4"/>
          <a:stretch>
            <a:fillRect/>
          </a:stretch>
        </p:blipFill>
        <p:spPr>
          <a:xfrm>
            <a:off x="5736305" y="1554164"/>
            <a:ext cx="719390" cy="731583"/>
          </a:xfrm>
          <a:prstGeom prst="rect">
            <a:avLst/>
          </a:prstGeom>
        </p:spPr>
      </p:pic>
      <p:sp>
        <p:nvSpPr>
          <p:cNvPr id="5" name="TextBox 4">
            <a:extLst>
              <a:ext uri="{FF2B5EF4-FFF2-40B4-BE49-F238E27FC236}">
                <a16:creationId xmlns:a16="http://schemas.microsoft.com/office/drawing/2014/main" id="{9CB6A787-A1DF-4247-A688-ABC93035EAB8}"/>
              </a:ext>
            </a:extLst>
          </p:cNvPr>
          <p:cNvSpPr txBox="1"/>
          <p:nvPr/>
        </p:nvSpPr>
        <p:spPr>
          <a:xfrm>
            <a:off x="1795346" y="4527396"/>
            <a:ext cx="8174417" cy="584775"/>
          </a:xfrm>
          <a:prstGeom prst="rect">
            <a:avLst/>
          </a:prstGeom>
          <a:noFill/>
        </p:spPr>
        <p:txBody>
          <a:bodyPr wrap="none" rtlCol="0">
            <a:spAutoFit/>
          </a:bodyPr>
          <a:lstStyle/>
          <a:p>
            <a:r>
              <a:rPr lang="en-US" sz="3200" b="1" dirty="0"/>
              <a:t>Permian extinction-massive volcanic eruptions</a:t>
            </a:r>
          </a:p>
        </p:txBody>
      </p:sp>
      <p:sp>
        <p:nvSpPr>
          <p:cNvPr id="10" name="TextBox 9">
            <a:extLst>
              <a:ext uri="{FF2B5EF4-FFF2-40B4-BE49-F238E27FC236}">
                <a16:creationId xmlns:a16="http://schemas.microsoft.com/office/drawing/2014/main" id="{8259F40B-3A35-41F6-B972-51E2F3399C38}"/>
              </a:ext>
            </a:extLst>
          </p:cNvPr>
          <p:cNvSpPr txBox="1"/>
          <p:nvPr/>
        </p:nvSpPr>
        <p:spPr>
          <a:xfrm>
            <a:off x="2946400" y="5307980"/>
            <a:ext cx="6953186" cy="584775"/>
          </a:xfrm>
          <a:prstGeom prst="rect">
            <a:avLst/>
          </a:prstGeom>
          <a:noFill/>
        </p:spPr>
        <p:txBody>
          <a:bodyPr wrap="none" rtlCol="0">
            <a:spAutoFit/>
          </a:bodyPr>
          <a:lstStyle/>
          <a:p>
            <a:pPr marL="457200" indent="-457200">
              <a:buFont typeface="Wingdings" panose="05000000000000000000" pitchFamily="2" charset="2"/>
              <a:buChar char="ü"/>
            </a:pPr>
            <a:r>
              <a:rPr lang="en-US" sz="3200" dirty="0"/>
              <a:t>Over 90 % of all species went extinct</a:t>
            </a:r>
          </a:p>
        </p:txBody>
      </p:sp>
      <p:sp>
        <p:nvSpPr>
          <p:cNvPr id="12" name="TextBox 11">
            <a:extLst>
              <a:ext uri="{FF2B5EF4-FFF2-40B4-BE49-F238E27FC236}">
                <a16:creationId xmlns:a16="http://schemas.microsoft.com/office/drawing/2014/main" id="{69FF7249-6685-4CD3-A36A-F9E777BD1B72}"/>
              </a:ext>
            </a:extLst>
          </p:cNvPr>
          <p:cNvSpPr txBox="1"/>
          <p:nvPr/>
        </p:nvSpPr>
        <p:spPr>
          <a:xfrm>
            <a:off x="2946400" y="5843487"/>
            <a:ext cx="6150466" cy="584775"/>
          </a:xfrm>
          <a:prstGeom prst="rect">
            <a:avLst/>
          </a:prstGeom>
          <a:noFill/>
        </p:spPr>
        <p:txBody>
          <a:bodyPr wrap="none" rtlCol="0">
            <a:spAutoFit/>
          </a:bodyPr>
          <a:lstStyle/>
          <a:p>
            <a:pPr marL="457200" indent="-457200">
              <a:buFont typeface="Wingdings" panose="05000000000000000000" pitchFamily="2" charset="2"/>
              <a:buChar char="ü"/>
            </a:pPr>
            <a:r>
              <a:rPr lang="en-US" sz="3200" dirty="0"/>
              <a:t>Opened the door for dinosaurs</a:t>
            </a:r>
          </a:p>
        </p:txBody>
      </p:sp>
    </p:spTree>
    <p:extLst>
      <p:ext uri="{BB962C8B-B14F-4D97-AF65-F5344CB8AC3E}">
        <p14:creationId xmlns:p14="http://schemas.microsoft.com/office/powerpoint/2010/main" val="37850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5"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310077"/>
            <a:ext cx="11582400" cy="838200"/>
          </a:xfrm>
        </p:spPr>
        <p:txBody>
          <a:bodyPr/>
          <a:lstStyle/>
          <a:p>
            <a:r>
              <a:rPr lang="en-US" dirty="0"/>
              <a:t>Wooly mammoth</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689600" cy="630749"/>
          </a:xfrm>
        </p:spPr>
        <p:txBody>
          <a:bodyPr>
            <a:normAutofit/>
          </a:bodyPr>
          <a:lstStyle/>
          <a:p>
            <a:pPr marL="0" indent="0">
              <a:buNone/>
            </a:pPr>
            <a:r>
              <a:rPr lang="en-US" dirty="0"/>
              <a:t>Lived during Pleistocene Period</a:t>
            </a:r>
          </a:p>
        </p:txBody>
      </p:sp>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2"/>
          <a:stretch>
            <a:fillRect/>
          </a:stretch>
        </p:blipFill>
        <p:spPr>
          <a:xfrm>
            <a:off x="6054211" y="2455604"/>
            <a:ext cx="1012884" cy="630750"/>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2"/>
          <a:stretch>
            <a:fillRect/>
          </a:stretch>
        </p:blipFill>
        <p:spPr>
          <a:xfrm>
            <a:off x="6054211" y="3429000"/>
            <a:ext cx="1012884" cy="630751"/>
          </a:xfrm>
          <a:prstGeom prst="rect">
            <a:avLst/>
          </a:prstGeom>
        </p:spPr>
      </p:pic>
      <p:pic>
        <p:nvPicPr>
          <p:cNvPr id="9" name="Picture 8">
            <a:extLst>
              <a:ext uri="{FF2B5EF4-FFF2-40B4-BE49-F238E27FC236}">
                <a16:creationId xmlns:a16="http://schemas.microsoft.com/office/drawing/2014/main" id="{3DD39AE0-3550-4B47-BE12-24B7FF08DE12}"/>
              </a:ext>
            </a:extLst>
          </p:cNvPr>
          <p:cNvPicPr>
            <a:picLocks noChangeAspect="1"/>
          </p:cNvPicPr>
          <p:nvPr/>
        </p:nvPicPr>
        <p:blipFill rotWithShape="1">
          <a:blip r:embed="rId3"/>
          <a:srcRect l="10811" r="8510"/>
          <a:stretch/>
        </p:blipFill>
        <p:spPr>
          <a:xfrm>
            <a:off x="7744697" y="1536299"/>
            <a:ext cx="3841420" cy="2678281"/>
          </a:xfrm>
          <a:prstGeom prst="rect">
            <a:avLst/>
          </a:prstGeom>
        </p:spPr>
      </p:pic>
      <p:pic>
        <p:nvPicPr>
          <p:cNvPr id="4" name="Picture 3">
            <a:extLst>
              <a:ext uri="{FF2B5EF4-FFF2-40B4-BE49-F238E27FC236}">
                <a16:creationId xmlns:a16="http://schemas.microsoft.com/office/drawing/2014/main" id="{09AC0654-2DDF-4807-AFB2-E545C63DCC57}"/>
              </a:ext>
            </a:extLst>
          </p:cNvPr>
          <p:cNvPicPr>
            <a:picLocks noChangeAspect="1"/>
          </p:cNvPicPr>
          <p:nvPr/>
        </p:nvPicPr>
        <p:blipFill>
          <a:blip r:embed="rId4"/>
          <a:stretch>
            <a:fillRect/>
          </a:stretch>
        </p:blipFill>
        <p:spPr>
          <a:xfrm>
            <a:off x="6200958" y="1536299"/>
            <a:ext cx="719390" cy="731583"/>
          </a:xfrm>
          <a:prstGeom prst="rect">
            <a:avLst/>
          </a:prstGeom>
        </p:spPr>
      </p:pic>
    </p:spTree>
    <p:extLst>
      <p:ext uri="{BB962C8B-B14F-4D97-AF65-F5344CB8AC3E}">
        <p14:creationId xmlns:p14="http://schemas.microsoft.com/office/powerpoint/2010/main" val="11491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80">
                                          <p:stCondLst>
                                            <p:cond delay="0"/>
                                          </p:stCondLst>
                                        </p:cTn>
                                        <p:tgtEl>
                                          <p:spTgt spid="11"/>
                                        </p:tgtEl>
                                      </p:cBhvr>
                                    </p:animEffect>
                                    <p:anim calcmode="lin" valueType="num">
                                      <p:cBhvr>
                                        <p:cTn id="4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3" dur="26">
                                          <p:stCondLst>
                                            <p:cond delay="650"/>
                                          </p:stCondLst>
                                        </p:cTn>
                                        <p:tgtEl>
                                          <p:spTgt spid="11"/>
                                        </p:tgtEl>
                                      </p:cBhvr>
                                      <p:to x="100000" y="60000"/>
                                    </p:animScale>
                                    <p:animScale>
                                      <p:cBhvr>
                                        <p:cTn id="54" dur="166" decel="50000">
                                          <p:stCondLst>
                                            <p:cond delay="67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F5A3-0CE0-4AED-A16E-A0FE0D0D1273}"/>
              </a:ext>
            </a:extLst>
          </p:cNvPr>
          <p:cNvSpPr>
            <a:spLocks noGrp="1"/>
          </p:cNvSpPr>
          <p:nvPr>
            <p:ph type="title"/>
          </p:nvPr>
        </p:nvSpPr>
        <p:spPr>
          <a:xfrm>
            <a:off x="406400" y="278780"/>
            <a:ext cx="11582400" cy="838200"/>
          </a:xfrm>
        </p:spPr>
        <p:txBody>
          <a:bodyPr/>
          <a:lstStyle/>
          <a:p>
            <a:r>
              <a:rPr lang="en-US" dirty="0"/>
              <a:t>Mammoths</a:t>
            </a:r>
          </a:p>
        </p:txBody>
      </p:sp>
      <p:sp>
        <p:nvSpPr>
          <p:cNvPr id="3" name="Content Placeholder 2">
            <a:extLst>
              <a:ext uri="{FF2B5EF4-FFF2-40B4-BE49-F238E27FC236}">
                <a16:creationId xmlns:a16="http://schemas.microsoft.com/office/drawing/2014/main" id="{67242881-FB0E-4369-8C45-0376E3952342}"/>
              </a:ext>
            </a:extLst>
          </p:cNvPr>
          <p:cNvSpPr>
            <a:spLocks noGrp="1"/>
          </p:cNvSpPr>
          <p:nvPr>
            <p:ph idx="1"/>
          </p:nvPr>
        </p:nvSpPr>
        <p:spPr/>
        <p:txBody>
          <a:bodyPr/>
          <a:lstStyle/>
          <a:p>
            <a:r>
              <a:rPr lang="en-US" dirty="0"/>
              <a:t>Appeared in Africa 3-4 million years ago</a:t>
            </a:r>
          </a:p>
          <a:p>
            <a:r>
              <a:rPr lang="en-US" dirty="0"/>
              <a:t>Several species throughout Asia</a:t>
            </a:r>
          </a:p>
          <a:p>
            <a:r>
              <a:rPr lang="en-US" dirty="0"/>
              <a:t>Crossed to North America about 36,000 years ago</a:t>
            </a:r>
          </a:p>
          <a:p>
            <a:r>
              <a:rPr lang="en-US" dirty="0"/>
              <a:t>Went extinct around 12,000 years ago</a:t>
            </a:r>
          </a:p>
        </p:txBody>
      </p:sp>
    </p:spTree>
    <p:extLst>
      <p:ext uri="{BB962C8B-B14F-4D97-AF65-F5344CB8AC3E}">
        <p14:creationId xmlns:p14="http://schemas.microsoft.com/office/powerpoint/2010/main" val="5854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777D-32B7-4F0C-8173-01C20170C2B6}"/>
              </a:ext>
            </a:extLst>
          </p:cNvPr>
          <p:cNvSpPr>
            <a:spLocks noGrp="1"/>
          </p:cNvSpPr>
          <p:nvPr>
            <p:ph type="title"/>
          </p:nvPr>
        </p:nvSpPr>
        <p:spPr>
          <a:xfrm>
            <a:off x="406400" y="267629"/>
            <a:ext cx="11582400" cy="838200"/>
          </a:xfrm>
        </p:spPr>
        <p:txBody>
          <a:bodyPr/>
          <a:lstStyle/>
          <a:p>
            <a:r>
              <a:rPr lang="en-US" dirty="0"/>
              <a:t>Bennie found on Principia college campus</a:t>
            </a:r>
          </a:p>
        </p:txBody>
      </p:sp>
      <p:pic>
        <p:nvPicPr>
          <p:cNvPr id="4" name="Picture 3">
            <a:extLst>
              <a:ext uri="{FF2B5EF4-FFF2-40B4-BE49-F238E27FC236}">
                <a16:creationId xmlns:a16="http://schemas.microsoft.com/office/drawing/2014/main" id="{D80A83C1-1DF3-45E5-9017-1976FA0A99CA}"/>
              </a:ext>
            </a:extLst>
          </p:cNvPr>
          <p:cNvPicPr>
            <a:picLocks noChangeAspect="1"/>
          </p:cNvPicPr>
          <p:nvPr/>
        </p:nvPicPr>
        <p:blipFill>
          <a:blip r:embed="rId2"/>
          <a:stretch>
            <a:fillRect/>
          </a:stretch>
        </p:blipFill>
        <p:spPr>
          <a:xfrm>
            <a:off x="3354600" y="1380267"/>
            <a:ext cx="5482799" cy="4097465"/>
          </a:xfrm>
          <a:prstGeom prst="rect">
            <a:avLst/>
          </a:prstGeom>
        </p:spPr>
      </p:pic>
    </p:spTree>
    <p:extLst>
      <p:ext uri="{BB962C8B-B14F-4D97-AF65-F5344CB8AC3E}">
        <p14:creationId xmlns:p14="http://schemas.microsoft.com/office/powerpoint/2010/main" val="306504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C970-676D-4D2A-80C3-7A665A2D4B49}"/>
              </a:ext>
            </a:extLst>
          </p:cNvPr>
          <p:cNvSpPr>
            <a:spLocks noGrp="1"/>
          </p:cNvSpPr>
          <p:nvPr>
            <p:ph type="title"/>
          </p:nvPr>
        </p:nvSpPr>
        <p:spPr>
          <a:xfrm>
            <a:off x="406400" y="223025"/>
            <a:ext cx="11582400" cy="838200"/>
          </a:xfrm>
        </p:spPr>
        <p:txBody>
          <a:bodyPr/>
          <a:lstStyle/>
          <a:p>
            <a:r>
              <a:rPr lang="en-US" dirty="0"/>
              <a:t>Mesozoic Mammals?</a:t>
            </a:r>
          </a:p>
        </p:txBody>
      </p:sp>
      <p:sp>
        <p:nvSpPr>
          <p:cNvPr id="3" name="Content Placeholder 2">
            <a:extLst>
              <a:ext uri="{FF2B5EF4-FFF2-40B4-BE49-F238E27FC236}">
                <a16:creationId xmlns:a16="http://schemas.microsoft.com/office/drawing/2014/main" id="{5A2BD999-6307-484D-9A62-1EA8F224A772}"/>
              </a:ext>
            </a:extLst>
          </p:cNvPr>
          <p:cNvSpPr>
            <a:spLocks noGrp="1"/>
          </p:cNvSpPr>
          <p:nvPr>
            <p:ph idx="1"/>
          </p:nvPr>
        </p:nvSpPr>
        <p:spPr>
          <a:xfrm>
            <a:off x="406400" y="1554163"/>
            <a:ext cx="5537200" cy="4525963"/>
          </a:xfrm>
        </p:spPr>
        <p:txBody>
          <a:bodyPr/>
          <a:lstStyle/>
          <a:p>
            <a:r>
              <a:rPr lang="en-US" dirty="0"/>
              <a:t>Relatively small</a:t>
            </a:r>
          </a:p>
          <a:p>
            <a:r>
              <a:rPr lang="en-US" dirty="0"/>
              <a:t>Probably night feeders</a:t>
            </a:r>
          </a:p>
          <a:p>
            <a:r>
              <a:rPr lang="en-US" dirty="0"/>
              <a:t>One fossil with dinosaur skeleton in stomach</a:t>
            </a:r>
          </a:p>
          <a:p>
            <a:endParaRPr lang="en-US" dirty="0"/>
          </a:p>
          <a:p>
            <a:endParaRPr lang="en-US" dirty="0"/>
          </a:p>
        </p:txBody>
      </p:sp>
      <p:pic>
        <p:nvPicPr>
          <p:cNvPr id="8" name="Picture 7">
            <a:extLst>
              <a:ext uri="{FF2B5EF4-FFF2-40B4-BE49-F238E27FC236}">
                <a16:creationId xmlns:a16="http://schemas.microsoft.com/office/drawing/2014/main" id="{7069ADDA-E79D-4506-B32A-DB0261BD02D1}"/>
              </a:ext>
            </a:extLst>
          </p:cNvPr>
          <p:cNvPicPr>
            <a:picLocks noChangeAspect="1"/>
          </p:cNvPicPr>
          <p:nvPr/>
        </p:nvPicPr>
        <p:blipFill rotWithShape="1">
          <a:blip r:embed="rId2">
            <a:extLst>
              <a:ext uri="{28A0092B-C50C-407E-A947-70E740481C1C}">
                <a14:useLocalDpi xmlns:a14="http://schemas.microsoft.com/office/drawing/2010/main" val="0"/>
              </a:ext>
            </a:extLst>
          </a:blip>
          <a:srcRect t="23757" b="15756"/>
          <a:stretch/>
        </p:blipFill>
        <p:spPr>
          <a:xfrm>
            <a:off x="6912849" y="1554164"/>
            <a:ext cx="4626863" cy="2099016"/>
          </a:xfrm>
          <a:prstGeom prst="rect">
            <a:avLst/>
          </a:prstGeom>
        </p:spPr>
      </p:pic>
      <p:pic>
        <p:nvPicPr>
          <p:cNvPr id="10" name="Picture 9">
            <a:extLst>
              <a:ext uri="{FF2B5EF4-FFF2-40B4-BE49-F238E27FC236}">
                <a16:creationId xmlns:a16="http://schemas.microsoft.com/office/drawing/2014/main" id="{EF9A11AB-11A4-4652-9478-EED095D043E7}"/>
              </a:ext>
            </a:extLst>
          </p:cNvPr>
          <p:cNvPicPr>
            <a:picLocks noChangeAspect="1"/>
          </p:cNvPicPr>
          <p:nvPr/>
        </p:nvPicPr>
        <p:blipFill rotWithShape="1">
          <a:blip r:embed="rId3">
            <a:extLst>
              <a:ext uri="{28A0092B-C50C-407E-A947-70E740481C1C}">
                <a14:useLocalDpi xmlns:a14="http://schemas.microsoft.com/office/drawing/2010/main" val="0"/>
              </a:ext>
            </a:extLst>
          </a:blip>
          <a:srcRect t="10422" b="15636"/>
          <a:stretch/>
        </p:blipFill>
        <p:spPr>
          <a:xfrm>
            <a:off x="6912849" y="3594835"/>
            <a:ext cx="4626863" cy="2286000"/>
          </a:xfrm>
          <a:prstGeom prst="rect">
            <a:avLst/>
          </a:prstGeom>
        </p:spPr>
      </p:pic>
      <p:pic>
        <p:nvPicPr>
          <p:cNvPr id="4" name="Picture 3">
            <a:extLst>
              <a:ext uri="{FF2B5EF4-FFF2-40B4-BE49-F238E27FC236}">
                <a16:creationId xmlns:a16="http://schemas.microsoft.com/office/drawing/2014/main" id="{6C7158A7-1843-4555-8653-9D09F7E43EC5}"/>
              </a:ext>
            </a:extLst>
          </p:cNvPr>
          <p:cNvPicPr>
            <a:picLocks noChangeAspect="1"/>
          </p:cNvPicPr>
          <p:nvPr/>
        </p:nvPicPr>
        <p:blipFill>
          <a:blip r:embed="rId4"/>
          <a:stretch>
            <a:fillRect/>
          </a:stretch>
        </p:blipFill>
        <p:spPr>
          <a:xfrm>
            <a:off x="6836808" y="1554163"/>
            <a:ext cx="4702904" cy="4326672"/>
          </a:xfrm>
          <a:prstGeom prst="rect">
            <a:avLst/>
          </a:prstGeom>
        </p:spPr>
      </p:pic>
    </p:spTree>
    <p:extLst>
      <p:ext uri="{BB962C8B-B14F-4D97-AF65-F5344CB8AC3E}">
        <p14:creationId xmlns:p14="http://schemas.microsoft.com/office/powerpoint/2010/main" val="32109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1000"/>
                                        <p:tgtEl>
                                          <p:spTgt spid="3">
                                            <p:txEl>
                                              <p:pRg st="2" end="2"/>
                                            </p:txEl>
                                          </p:spTgt>
                                        </p:tgtEl>
                                      </p:cBhvr>
                                    </p:animEffect>
                                    <p:anim calcmode="lin" valueType="num">
                                      <p:cBhvr>
                                        <p:cTn id="4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652F-4E57-4941-8028-DE92BBB8947A}"/>
              </a:ext>
            </a:extLst>
          </p:cNvPr>
          <p:cNvSpPr>
            <a:spLocks noGrp="1"/>
          </p:cNvSpPr>
          <p:nvPr>
            <p:ph type="title"/>
          </p:nvPr>
        </p:nvSpPr>
        <p:spPr>
          <a:xfrm>
            <a:off x="406400" y="245327"/>
            <a:ext cx="11582400" cy="838200"/>
          </a:xfrm>
        </p:spPr>
        <p:txBody>
          <a:bodyPr/>
          <a:lstStyle/>
          <a:p>
            <a:r>
              <a:rPr lang="en-US" dirty="0"/>
              <a:t>What’s missing?</a:t>
            </a:r>
          </a:p>
        </p:txBody>
      </p:sp>
      <p:sp>
        <p:nvSpPr>
          <p:cNvPr id="3" name="Content Placeholder 2">
            <a:extLst>
              <a:ext uri="{FF2B5EF4-FFF2-40B4-BE49-F238E27FC236}">
                <a16:creationId xmlns:a16="http://schemas.microsoft.com/office/drawing/2014/main" id="{9843ACA6-9D64-4B43-B3F2-4D23193D1764}"/>
              </a:ext>
            </a:extLst>
          </p:cNvPr>
          <p:cNvSpPr>
            <a:spLocks noGrp="1"/>
          </p:cNvSpPr>
          <p:nvPr>
            <p:ph idx="1"/>
          </p:nvPr>
        </p:nvSpPr>
        <p:spPr>
          <a:xfrm>
            <a:off x="406400" y="1605776"/>
            <a:ext cx="4455532" cy="4474350"/>
          </a:xfrm>
        </p:spPr>
        <p:txBody>
          <a:bodyPr/>
          <a:lstStyle/>
          <a:p>
            <a:r>
              <a:rPr lang="en-US" dirty="0"/>
              <a:t>Avian vs. Non-Avian Dinosaurs</a:t>
            </a:r>
          </a:p>
        </p:txBody>
      </p:sp>
      <p:sp>
        <p:nvSpPr>
          <p:cNvPr id="4" name="Rectangle 3">
            <a:extLst>
              <a:ext uri="{FF2B5EF4-FFF2-40B4-BE49-F238E27FC236}">
                <a16:creationId xmlns:a16="http://schemas.microsoft.com/office/drawing/2014/main" id="{F22AB412-F442-4B6C-A535-E4E57B302340}"/>
              </a:ext>
            </a:extLst>
          </p:cNvPr>
          <p:cNvSpPr/>
          <p:nvPr/>
        </p:nvSpPr>
        <p:spPr>
          <a:xfrm>
            <a:off x="7113335" y="724215"/>
            <a:ext cx="4274826" cy="5570756"/>
          </a:xfrm>
          <a:prstGeom prst="rect">
            <a:avLst/>
          </a:prstGeom>
        </p:spPr>
        <p:txBody>
          <a:bodyPr wrap="square">
            <a:spAutoFit/>
          </a:bodyPr>
          <a:lstStyle/>
          <a:p>
            <a:endParaRPr lang="en-US" dirty="0"/>
          </a:p>
          <a:p>
            <a:r>
              <a:rPr lang="en-US" sz="3200" b="1" dirty="0"/>
              <a:t>Are Birds Really Dinosaurs?</a:t>
            </a:r>
          </a:p>
          <a:p>
            <a:endParaRPr lang="en-US" b="1" dirty="0"/>
          </a:p>
          <a:p>
            <a:r>
              <a:rPr lang="en-US" sz="1600" dirty="0"/>
              <a:t>Ask your average paleontologist who is familiar with the phylogeny of vertebrates and they will probably tell you that yes, birds (</a:t>
            </a:r>
            <a:r>
              <a:rPr lang="en-US" sz="1600" dirty="0" err="1"/>
              <a:t>avians</a:t>
            </a:r>
            <a:r>
              <a:rPr lang="en-US" sz="1600" dirty="0"/>
              <a:t>) are dinosaurs. Using proper terminology, birds are </a:t>
            </a:r>
            <a:r>
              <a:rPr lang="en-US" sz="1600" b="1" dirty="0"/>
              <a:t>avian </a:t>
            </a:r>
            <a:r>
              <a:rPr lang="en-US" sz="1600" dirty="0"/>
              <a:t>dinosaurs; other dinosaurs are </a:t>
            </a:r>
          </a:p>
          <a:p>
            <a:r>
              <a:rPr lang="en-US" sz="1600" b="1" dirty="0"/>
              <a:t>non-avian</a:t>
            </a:r>
            <a:r>
              <a:rPr lang="en-US" sz="1600" dirty="0"/>
              <a:t> dinosaurs, and (strange as it may sound) birds are technically considered reptiles. Overly technical? Just semantics? Perhaps, but still good science. In fact, the evidence is overwhelmingly in favor of birds being the descendants of a maniraptoran dinosaur, probably something similar (but not identical) to a small dromaeosaur. What is this evidence?</a:t>
            </a:r>
          </a:p>
          <a:p>
            <a:endParaRPr lang="en-US" sz="1600" dirty="0"/>
          </a:p>
          <a:p>
            <a:r>
              <a:rPr lang="en-US" sz="1600" dirty="0"/>
              <a:t>https://ucmp.berkeley.edu/diapsids/avians.html</a:t>
            </a:r>
          </a:p>
        </p:txBody>
      </p:sp>
      <p:pic>
        <p:nvPicPr>
          <p:cNvPr id="8" name="Picture 7">
            <a:extLst>
              <a:ext uri="{FF2B5EF4-FFF2-40B4-BE49-F238E27FC236}">
                <a16:creationId xmlns:a16="http://schemas.microsoft.com/office/drawing/2014/main" id="{A3544FB4-B5BE-4276-A1A1-A689B607A265}"/>
              </a:ext>
            </a:extLst>
          </p:cNvPr>
          <p:cNvPicPr>
            <a:picLocks noChangeAspect="1"/>
          </p:cNvPicPr>
          <p:nvPr/>
        </p:nvPicPr>
        <p:blipFill>
          <a:blip r:embed="rId2"/>
          <a:stretch>
            <a:fillRect/>
          </a:stretch>
        </p:blipFill>
        <p:spPr>
          <a:xfrm>
            <a:off x="1330993" y="3195175"/>
            <a:ext cx="1619250" cy="2847975"/>
          </a:xfrm>
          <a:prstGeom prst="rect">
            <a:avLst/>
          </a:prstGeom>
        </p:spPr>
      </p:pic>
      <p:pic>
        <p:nvPicPr>
          <p:cNvPr id="9" name="Picture 8">
            <a:extLst>
              <a:ext uri="{FF2B5EF4-FFF2-40B4-BE49-F238E27FC236}">
                <a16:creationId xmlns:a16="http://schemas.microsoft.com/office/drawing/2014/main" id="{384C6CE2-8C1A-47BB-AD89-107A1895AEF7}"/>
              </a:ext>
            </a:extLst>
          </p:cNvPr>
          <p:cNvPicPr>
            <a:picLocks noChangeAspect="1"/>
          </p:cNvPicPr>
          <p:nvPr/>
        </p:nvPicPr>
        <p:blipFill rotWithShape="1">
          <a:blip r:embed="rId3"/>
          <a:srcRect t="32032" b="51940"/>
          <a:stretch/>
        </p:blipFill>
        <p:spPr>
          <a:xfrm>
            <a:off x="532469" y="3193153"/>
            <a:ext cx="4686910" cy="1345392"/>
          </a:xfrm>
          <a:prstGeom prst="rect">
            <a:avLst/>
          </a:prstGeom>
        </p:spPr>
      </p:pic>
      <p:pic>
        <p:nvPicPr>
          <p:cNvPr id="10" name="Picture 9">
            <a:extLst>
              <a:ext uri="{FF2B5EF4-FFF2-40B4-BE49-F238E27FC236}">
                <a16:creationId xmlns:a16="http://schemas.microsoft.com/office/drawing/2014/main" id="{98C3EC0A-C22F-45BC-AD5A-635E953DCA9F}"/>
              </a:ext>
            </a:extLst>
          </p:cNvPr>
          <p:cNvPicPr>
            <a:picLocks noChangeAspect="1"/>
          </p:cNvPicPr>
          <p:nvPr/>
        </p:nvPicPr>
        <p:blipFill rotWithShape="1">
          <a:blip r:embed="rId3"/>
          <a:srcRect t="72195" b="7480"/>
          <a:stretch/>
        </p:blipFill>
        <p:spPr>
          <a:xfrm>
            <a:off x="532469" y="4534133"/>
            <a:ext cx="4686910" cy="1548015"/>
          </a:xfrm>
          <a:prstGeom prst="rect">
            <a:avLst/>
          </a:prstGeom>
        </p:spPr>
      </p:pic>
      <p:pic>
        <p:nvPicPr>
          <p:cNvPr id="12" name="Picture 11">
            <a:extLst>
              <a:ext uri="{FF2B5EF4-FFF2-40B4-BE49-F238E27FC236}">
                <a16:creationId xmlns:a16="http://schemas.microsoft.com/office/drawing/2014/main" id="{726C269A-187A-494B-BF1B-16DAAD1C8AC1}"/>
              </a:ext>
            </a:extLst>
          </p:cNvPr>
          <p:cNvPicPr>
            <a:picLocks noChangeAspect="1"/>
          </p:cNvPicPr>
          <p:nvPr/>
        </p:nvPicPr>
        <p:blipFill>
          <a:blip r:embed="rId4"/>
          <a:stretch>
            <a:fillRect/>
          </a:stretch>
        </p:blipFill>
        <p:spPr>
          <a:xfrm>
            <a:off x="6972623" y="1124998"/>
            <a:ext cx="4274826" cy="5508797"/>
          </a:xfrm>
          <a:prstGeom prst="rect">
            <a:avLst/>
          </a:prstGeom>
        </p:spPr>
      </p:pic>
      <p:sp>
        <p:nvSpPr>
          <p:cNvPr id="13" name="TextBox 12">
            <a:extLst>
              <a:ext uri="{FF2B5EF4-FFF2-40B4-BE49-F238E27FC236}">
                <a16:creationId xmlns:a16="http://schemas.microsoft.com/office/drawing/2014/main" id="{D35B12C4-0E97-4700-8A83-DB5AE17C8C38}"/>
              </a:ext>
            </a:extLst>
          </p:cNvPr>
          <p:cNvSpPr txBox="1"/>
          <p:nvPr/>
        </p:nvSpPr>
        <p:spPr>
          <a:xfrm>
            <a:off x="893922" y="6027898"/>
            <a:ext cx="2725233" cy="584775"/>
          </a:xfrm>
          <a:prstGeom prst="rect">
            <a:avLst/>
          </a:prstGeom>
          <a:noFill/>
        </p:spPr>
        <p:txBody>
          <a:bodyPr wrap="none" rtlCol="0">
            <a:spAutoFit/>
          </a:bodyPr>
          <a:lstStyle/>
          <a:p>
            <a:r>
              <a:rPr lang="en-US" sz="3200" dirty="0"/>
              <a:t>Dromaeosaurs</a:t>
            </a:r>
          </a:p>
        </p:txBody>
      </p:sp>
      <p:pic>
        <p:nvPicPr>
          <p:cNvPr id="11" name="Picture 10">
            <a:extLst>
              <a:ext uri="{FF2B5EF4-FFF2-40B4-BE49-F238E27FC236}">
                <a16:creationId xmlns:a16="http://schemas.microsoft.com/office/drawing/2014/main" id="{51904DB9-F6CF-405A-86E1-36EC641CD39E}"/>
              </a:ext>
            </a:extLst>
          </p:cNvPr>
          <p:cNvPicPr>
            <a:picLocks noChangeAspect="1"/>
          </p:cNvPicPr>
          <p:nvPr/>
        </p:nvPicPr>
        <p:blipFill rotWithShape="1">
          <a:blip r:embed="rId5"/>
          <a:srcRect l="14820" r="5129"/>
          <a:stretch/>
        </p:blipFill>
        <p:spPr>
          <a:xfrm>
            <a:off x="532469" y="3202102"/>
            <a:ext cx="4686909" cy="3491185"/>
          </a:xfrm>
          <a:prstGeom prst="rect">
            <a:avLst/>
          </a:prstGeom>
        </p:spPr>
      </p:pic>
    </p:spTree>
    <p:extLst>
      <p:ext uri="{BB962C8B-B14F-4D97-AF65-F5344CB8AC3E}">
        <p14:creationId xmlns:p14="http://schemas.microsoft.com/office/powerpoint/2010/main" val="302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1000" fill="hold"/>
                                        <p:tgtEl>
                                          <p:spTgt spid="11"/>
                                        </p:tgtEl>
                                        <p:attrNameLst>
                                          <p:attrName>ppt_w</p:attrName>
                                        </p:attrNameLst>
                                      </p:cBhvr>
                                      <p:tavLst>
                                        <p:tav tm="0">
                                          <p:val>
                                            <p:fltVal val="0"/>
                                          </p:val>
                                        </p:tav>
                                        <p:tav tm="100000">
                                          <p:val>
                                            <p:strVal val="#ppt_w"/>
                                          </p:val>
                                        </p:tav>
                                      </p:tavLst>
                                    </p:anim>
                                    <p:anim calcmode="lin" valueType="num">
                                      <p:cBhvr>
                                        <p:cTn id="65" dur="1000" fill="hold"/>
                                        <p:tgtEl>
                                          <p:spTgt spid="11"/>
                                        </p:tgtEl>
                                        <p:attrNameLst>
                                          <p:attrName>ppt_h</p:attrName>
                                        </p:attrNameLst>
                                      </p:cBhvr>
                                      <p:tavLst>
                                        <p:tav tm="0">
                                          <p:val>
                                            <p:fltVal val="0"/>
                                          </p:val>
                                        </p:tav>
                                        <p:tav tm="100000">
                                          <p:val>
                                            <p:strVal val="#ppt_h"/>
                                          </p:val>
                                        </p:tav>
                                      </p:tavLst>
                                    </p:anim>
                                    <p:anim calcmode="lin" valueType="num">
                                      <p:cBhvr>
                                        <p:cTn id="66" dur="1000" fill="hold"/>
                                        <p:tgtEl>
                                          <p:spTgt spid="11"/>
                                        </p:tgtEl>
                                        <p:attrNameLst>
                                          <p:attrName>style.rotation</p:attrName>
                                        </p:attrNameLst>
                                      </p:cBhvr>
                                      <p:tavLst>
                                        <p:tav tm="0">
                                          <p:val>
                                            <p:fltVal val="90"/>
                                          </p:val>
                                        </p:tav>
                                        <p:tav tm="100000">
                                          <p:val>
                                            <p:fltVal val="0"/>
                                          </p:val>
                                        </p:tav>
                                      </p:tavLst>
                                    </p:anim>
                                    <p:animEffect transition="in" filter="fade">
                                      <p:cBhvr>
                                        <p:cTn id="6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462" y="374329"/>
            <a:ext cx="10797315" cy="861075"/>
          </a:xfrm>
        </p:spPr>
        <p:txBody>
          <a:bodyPr>
            <a:normAutofit fontScale="90000"/>
          </a:bodyPr>
          <a:lstStyle/>
          <a:p>
            <a:r>
              <a:rPr lang="en-US" sz="4000" dirty="0">
                <a:effectLst>
                  <a:outerShdw blurRad="38100" dist="38100" dir="2700000" algn="tl">
                    <a:srgbClr val="000000">
                      <a:alpha val="43137"/>
                    </a:srgbClr>
                  </a:outerShdw>
                </a:effectLst>
                <a:latin typeface="Calibri" panose="020F0502020204030204" pitchFamily="34" charset="0"/>
              </a:rPr>
              <a:t>dinosaurs share MORE THAN 50 characteristics</a:t>
            </a:r>
            <a:br>
              <a:rPr lang="en-US" sz="4400"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3" name="TextBox 2"/>
          <p:cNvSpPr txBox="1"/>
          <p:nvPr/>
        </p:nvSpPr>
        <p:spPr>
          <a:xfrm>
            <a:off x="622845" y="1590847"/>
            <a:ext cx="2273379" cy="369332"/>
          </a:xfrm>
          <a:prstGeom prst="rect">
            <a:avLst/>
          </a:prstGeom>
          <a:noFill/>
        </p:spPr>
        <p:txBody>
          <a:bodyPr wrap="none" rtlCol="0">
            <a:spAutoFit/>
          </a:bodyPr>
          <a:lstStyle/>
          <a:p>
            <a:r>
              <a:rPr lang="en-US" dirty="0">
                <a:latin typeface="Calibri" panose="020F0502020204030204" pitchFamily="34" charset="0"/>
              </a:rPr>
              <a:t>Glenoid faces caudally</a:t>
            </a:r>
          </a:p>
        </p:txBody>
      </p:sp>
      <p:sp>
        <p:nvSpPr>
          <p:cNvPr id="4" name="TextBox 3"/>
          <p:cNvSpPr txBox="1"/>
          <p:nvPr/>
        </p:nvSpPr>
        <p:spPr>
          <a:xfrm>
            <a:off x="5589558" y="1406181"/>
            <a:ext cx="4089261" cy="369332"/>
          </a:xfrm>
          <a:prstGeom prst="rect">
            <a:avLst/>
          </a:prstGeom>
          <a:noFill/>
        </p:spPr>
        <p:txBody>
          <a:bodyPr wrap="none" rtlCol="0">
            <a:spAutoFit/>
          </a:bodyPr>
          <a:lstStyle/>
          <a:p>
            <a:r>
              <a:rPr lang="en-US" dirty="0">
                <a:latin typeface="Calibri" panose="020F0502020204030204" pitchFamily="34" charset="0"/>
              </a:rPr>
              <a:t>Long, low </a:t>
            </a:r>
            <a:r>
              <a:rPr lang="en-US" dirty="0" err="1">
                <a:latin typeface="Calibri" panose="020F0502020204030204" pitchFamily="34" charset="0"/>
              </a:rPr>
              <a:t>deltopectoral</a:t>
            </a:r>
            <a:r>
              <a:rPr lang="en-US" dirty="0">
                <a:latin typeface="Calibri" panose="020F0502020204030204" pitchFamily="34" charset="0"/>
              </a:rPr>
              <a:t> crest on </a:t>
            </a:r>
            <a:r>
              <a:rPr lang="en-US" dirty="0" err="1">
                <a:latin typeface="Calibri" panose="020F0502020204030204" pitchFamily="34" charset="0"/>
              </a:rPr>
              <a:t>humerus</a:t>
            </a:r>
            <a:endParaRPr lang="en-US" dirty="0">
              <a:latin typeface="Calibri" panose="020F0502020204030204" pitchFamily="34" charset="0"/>
            </a:endParaRPr>
          </a:p>
        </p:txBody>
      </p:sp>
      <p:sp>
        <p:nvSpPr>
          <p:cNvPr id="5" name="TextBox 4"/>
          <p:cNvSpPr txBox="1"/>
          <p:nvPr/>
        </p:nvSpPr>
        <p:spPr>
          <a:xfrm>
            <a:off x="6905652" y="4672422"/>
            <a:ext cx="3570914" cy="369332"/>
          </a:xfrm>
          <a:prstGeom prst="rect">
            <a:avLst/>
          </a:prstGeom>
          <a:noFill/>
        </p:spPr>
        <p:txBody>
          <a:bodyPr wrap="none" rtlCol="0">
            <a:spAutoFit/>
          </a:bodyPr>
          <a:lstStyle/>
          <a:p>
            <a:r>
              <a:rPr lang="en-US" dirty="0">
                <a:latin typeface="Calibri" panose="020F0502020204030204" pitchFamily="34" charset="0"/>
              </a:rPr>
              <a:t>Ascending process on the </a:t>
            </a:r>
            <a:r>
              <a:rPr lang="en-US" dirty="0" err="1">
                <a:latin typeface="Calibri" panose="020F0502020204030204" pitchFamily="34" charset="0"/>
              </a:rPr>
              <a:t>astragalus</a:t>
            </a:r>
            <a:endParaRPr lang="en-US" dirty="0">
              <a:latin typeface="Calibri" panose="020F0502020204030204" pitchFamily="34" charset="0"/>
            </a:endParaRPr>
          </a:p>
        </p:txBody>
      </p:sp>
      <p:sp>
        <p:nvSpPr>
          <p:cNvPr id="7" name="TextBox 6"/>
          <p:cNvSpPr txBox="1"/>
          <p:nvPr/>
        </p:nvSpPr>
        <p:spPr>
          <a:xfrm>
            <a:off x="1738468" y="4071913"/>
            <a:ext cx="2164952" cy="369332"/>
          </a:xfrm>
          <a:prstGeom prst="rect">
            <a:avLst/>
          </a:prstGeom>
          <a:noFill/>
        </p:spPr>
        <p:txBody>
          <a:bodyPr wrap="none" rtlCol="0">
            <a:spAutoFit/>
          </a:bodyPr>
          <a:lstStyle/>
          <a:p>
            <a:r>
              <a:rPr lang="en-US" dirty="0">
                <a:latin typeface="Calibri" panose="020F0502020204030204" pitchFamily="34" charset="0"/>
              </a:rPr>
              <a:t>Brevis fossa on pelvis</a:t>
            </a:r>
          </a:p>
        </p:txBody>
      </p:sp>
      <p:sp>
        <p:nvSpPr>
          <p:cNvPr id="9" name="TextBox 8"/>
          <p:cNvSpPr txBox="1"/>
          <p:nvPr/>
        </p:nvSpPr>
        <p:spPr>
          <a:xfrm>
            <a:off x="6905652" y="2389301"/>
            <a:ext cx="3087512" cy="369332"/>
          </a:xfrm>
          <a:prstGeom prst="rect">
            <a:avLst/>
          </a:prstGeom>
          <a:noFill/>
        </p:spPr>
        <p:txBody>
          <a:bodyPr wrap="none" rtlCol="0">
            <a:spAutoFit/>
          </a:bodyPr>
          <a:lstStyle/>
          <a:p>
            <a:r>
              <a:rPr lang="en-US" dirty="0">
                <a:latin typeface="Calibri" panose="020F0502020204030204" pitchFamily="34" charset="0"/>
              </a:rPr>
              <a:t>Femur with a ball-shaped head</a:t>
            </a:r>
          </a:p>
        </p:txBody>
      </p:sp>
      <p:sp>
        <p:nvSpPr>
          <p:cNvPr id="10" name="TextBox 9"/>
          <p:cNvSpPr txBox="1"/>
          <p:nvPr/>
        </p:nvSpPr>
        <p:spPr>
          <a:xfrm>
            <a:off x="6376119" y="3823500"/>
            <a:ext cx="3192541" cy="369332"/>
          </a:xfrm>
          <a:prstGeom prst="rect">
            <a:avLst/>
          </a:prstGeom>
          <a:noFill/>
        </p:spPr>
        <p:txBody>
          <a:bodyPr wrap="none" rtlCol="0">
            <a:spAutoFit/>
          </a:bodyPr>
          <a:lstStyle/>
          <a:p>
            <a:r>
              <a:rPr lang="en-US" dirty="0">
                <a:latin typeface="Calibri" panose="020F0502020204030204" pitchFamily="34" charset="0"/>
              </a:rPr>
              <a:t>Supracetabular buttress present</a:t>
            </a:r>
          </a:p>
        </p:txBody>
      </p:sp>
      <p:sp>
        <p:nvSpPr>
          <p:cNvPr id="11" name="TextBox 10"/>
          <p:cNvSpPr txBox="1"/>
          <p:nvPr/>
        </p:nvSpPr>
        <p:spPr>
          <a:xfrm>
            <a:off x="977462" y="2560482"/>
            <a:ext cx="4807663" cy="369332"/>
          </a:xfrm>
          <a:prstGeom prst="rect">
            <a:avLst/>
          </a:prstGeom>
          <a:noFill/>
        </p:spPr>
        <p:txBody>
          <a:bodyPr wrap="none" rtlCol="0">
            <a:spAutoFit/>
          </a:bodyPr>
          <a:lstStyle/>
          <a:p>
            <a:r>
              <a:rPr lang="en-US" dirty="0">
                <a:latin typeface="Calibri" panose="020F0502020204030204" pitchFamily="34" charset="0"/>
              </a:rPr>
              <a:t>Proximal articulation of the calcaneum is concave</a:t>
            </a:r>
          </a:p>
        </p:txBody>
      </p:sp>
      <p:pic>
        <p:nvPicPr>
          <p:cNvPr id="1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2" y="0"/>
            <a:ext cx="12261272" cy="6858000"/>
          </a:xfrm>
        </p:spPr>
      </p:pic>
      <p:sp>
        <p:nvSpPr>
          <p:cNvPr id="6" name="TextBox 5"/>
          <p:cNvSpPr txBox="1"/>
          <p:nvPr/>
        </p:nvSpPr>
        <p:spPr>
          <a:xfrm>
            <a:off x="6538604" y="236794"/>
            <a:ext cx="734096" cy="1569660"/>
          </a:xfrm>
          <a:prstGeom prst="rect">
            <a:avLst/>
          </a:prstGeom>
          <a:noFill/>
        </p:spPr>
        <p:txBody>
          <a:bodyPr wrap="square" rtlCol="0">
            <a:spAutoFit/>
          </a:bodyPr>
          <a:lstStyle/>
          <a:p>
            <a:r>
              <a:rPr lang="en-US" sz="9600" dirty="0">
                <a:solidFill>
                  <a:schemeClr val="bg1"/>
                </a:solidFill>
              </a:rPr>
              <a:t>?</a:t>
            </a:r>
          </a:p>
        </p:txBody>
      </p:sp>
    </p:spTree>
    <p:extLst>
      <p:ext uri="{BB962C8B-B14F-4D97-AF65-F5344CB8AC3E}">
        <p14:creationId xmlns:p14="http://schemas.microsoft.com/office/powerpoint/2010/main" val="15196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0" grpId="0"/>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1975-6E7A-458F-807C-FBC606977BF3}"/>
              </a:ext>
            </a:extLst>
          </p:cNvPr>
          <p:cNvSpPr>
            <a:spLocks noGrp="1"/>
          </p:cNvSpPr>
          <p:nvPr>
            <p:ph type="title"/>
          </p:nvPr>
        </p:nvSpPr>
        <p:spPr>
          <a:xfrm>
            <a:off x="486936" y="358774"/>
            <a:ext cx="11582400" cy="838200"/>
          </a:xfrm>
        </p:spPr>
        <p:txBody>
          <a:bodyPr/>
          <a:lstStyle/>
          <a:p>
            <a:r>
              <a:rPr lang="en-US" dirty="0"/>
              <a:t>Questions?</a:t>
            </a:r>
          </a:p>
        </p:txBody>
      </p:sp>
    </p:spTree>
    <p:extLst>
      <p:ext uri="{BB962C8B-B14F-4D97-AF65-F5344CB8AC3E}">
        <p14:creationId xmlns:p14="http://schemas.microsoft.com/office/powerpoint/2010/main" val="1952514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45245"/>
            <a:ext cx="11582400" cy="838200"/>
          </a:xfrm>
        </p:spPr>
        <p:txBody>
          <a:bodyPr/>
          <a:lstStyle/>
          <a:p>
            <a:r>
              <a:rPr lang="en-US" dirty="0"/>
              <a:t>triceratops</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28815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pic>
        <p:nvPicPr>
          <p:cNvPr id="7" name="Picture 6">
            <a:extLst>
              <a:ext uri="{FF2B5EF4-FFF2-40B4-BE49-F238E27FC236}">
                <a16:creationId xmlns:a16="http://schemas.microsoft.com/office/drawing/2014/main" id="{BC251333-DC1B-4AFC-9737-049C00C1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963" y="1400322"/>
            <a:ext cx="4286250" cy="2752725"/>
          </a:xfrm>
          <a:prstGeom prst="rect">
            <a:avLst/>
          </a:prstGeom>
        </p:spPr>
      </p:pic>
    </p:spTree>
    <p:extLst>
      <p:ext uri="{BB962C8B-B14F-4D97-AF65-F5344CB8AC3E}">
        <p14:creationId xmlns:p14="http://schemas.microsoft.com/office/powerpoint/2010/main" val="543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7FDC-B85F-4ED2-93FA-DF9F589851E0}"/>
              </a:ext>
            </a:extLst>
          </p:cNvPr>
          <p:cNvSpPr>
            <a:spLocks noGrp="1"/>
          </p:cNvSpPr>
          <p:nvPr>
            <p:ph type="title"/>
          </p:nvPr>
        </p:nvSpPr>
        <p:spPr>
          <a:xfrm>
            <a:off x="406400" y="358774"/>
            <a:ext cx="11582400" cy="838200"/>
          </a:xfrm>
        </p:spPr>
        <p:txBody>
          <a:bodyPr/>
          <a:lstStyle/>
          <a:p>
            <a:r>
              <a:rPr lang="en-US" dirty="0"/>
              <a:t>Triceratops: cows of the cretaceous</a:t>
            </a:r>
          </a:p>
        </p:txBody>
      </p:sp>
      <p:sp>
        <p:nvSpPr>
          <p:cNvPr id="3" name="Content Placeholder 2">
            <a:extLst>
              <a:ext uri="{FF2B5EF4-FFF2-40B4-BE49-F238E27FC236}">
                <a16:creationId xmlns:a16="http://schemas.microsoft.com/office/drawing/2014/main" id="{11358E30-51AF-475E-9B4B-55C72AC78417}"/>
              </a:ext>
            </a:extLst>
          </p:cNvPr>
          <p:cNvSpPr>
            <a:spLocks noGrp="1"/>
          </p:cNvSpPr>
          <p:nvPr>
            <p:ph idx="1"/>
          </p:nvPr>
        </p:nvSpPr>
        <p:spPr>
          <a:xfrm>
            <a:off x="406400" y="1554163"/>
            <a:ext cx="2202985" cy="1010617"/>
          </a:xfrm>
        </p:spPr>
        <p:txBody>
          <a:bodyPr/>
          <a:lstStyle/>
          <a:p>
            <a:pPr marL="0" indent="0">
              <a:buNone/>
            </a:pPr>
            <a:r>
              <a:rPr lang="en-US" dirty="0" err="1"/>
              <a:t>Dinomite</a:t>
            </a:r>
            <a:endParaRPr lang="en-US" dirty="0"/>
          </a:p>
        </p:txBody>
      </p:sp>
      <p:sp>
        <p:nvSpPr>
          <p:cNvPr id="5" name="TextBox 4">
            <a:extLst>
              <a:ext uri="{FF2B5EF4-FFF2-40B4-BE49-F238E27FC236}">
                <a16:creationId xmlns:a16="http://schemas.microsoft.com/office/drawing/2014/main" id="{8D77289B-7040-4C4E-AAB1-8EA3A7510AFC}"/>
              </a:ext>
            </a:extLst>
          </p:cNvPr>
          <p:cNvSpPr txBox="1"/>
          <p:nvPr/>
        </p:nvSpPr>
        <p:spPr>
          <a:xfrm>
            <a:off x="4013797" y="1474696"/>
            <a:ext cx="2183803" cy="584775"/>
          </a:xfrm>
          <a:prstGeom prst="rect">
            <a:avLst/>
          </a:prstGeom>
          <a:noFill/>
        </p:spPr>
        <p:txBody>
          <a:bodyPr wrap="none" rtlCol="0">
            <a:spAutoFit/>
          </a:bodyPr>
          <a:lstStyle/>
          <a:p>
            <a:r>
              <a:rPr lang="en-US" sz="3200" dirty="0"/>
              <a:t>Woody Alan</a:t>
            </a:r>
          </a:p>
        </p:txBody>
      </p:sp>
      <p:sp>
        <p:nvSpPr>
          <p:cNvPr id="6" name="TextBox 5">
            <a:extLst>
              <a:ext uri="{FF2B5EF4-FFF2-40B4-BE49-F238E27FC236}">
                <a16:creationId xmlns:a16="http://schemas.microsoft.com/office/drawing/2014/main" id="{6E80AEE7-F2F5-4A83-99D8-E29BCE082C3B}"/>
              </a:ext>
            </a:extLst>
          </p:cNvPr>
          <p:cNvSpPr txBox="1"/>
          <p:nvPr/>
        </p:nvSpPr>
        <p:spPr>
          <a:xfrm>
            <a:off x="7103327" y="1474695"/>
            <a:ext cx="1655197" cy="584775"/>
          </a:xfrm>
          <a:prstGeom prst="rect">
            <a:avLst/>
          </a:prstGeom>
          <a:noFill/>
        </p:spPr>
        <p:txBody>
          <a:bodyPr wrap="none" rtlCol="0">
            <a:spAutoFit/>
          </a:bodyPr>
          <a:lstStyle/>
          <a:p>
            <a:r>
              <a:rPr lang="en-US" sz="3200" dirty="0" err="1"/>
              <a:t>Braylynn</a:t>
            </a:r>
            <a:endParaRPr lang="en-US" sz="3200" dirty="0"/>
          </a:p>
        </p:txBody>
      </p:sp>
      <p:sp>
        <p:nvSpPr>
          <p:cNvPr id="7" name="TextBox 6">
            <a:extLst>
              <a:ext uri="{FF2B5EF4-FFF2-40B4-BE49-F238E27FC236}">
                <a16:creationId xmlns:a16="http://schemas.microsoft.com/office/drawing/2014/main" id="{B006D3B8-7C7F-4565-8EF4-C5B0939BAB87}"/>
              </a:ext>
            </a:extLst>
          </p:cNvPr>
          <p:cNvSpPr txBox="1"/>
          <p:nvPr/>
        </p:nvSpPr>
        <p:spPr>
          <a:xfrm>
            <a:off x="4933662" y="5914451"/>
            <a:ext cx="2324675" cy="584775"/>
          </a:xfrm>
          <a:prstGeom prst="rect">
            <a:avLst/>
          </a:prstGeom>
          <a:noFill/>
        </p:spPr>
        <p:txBody>
          <a:bodyPr wrap="none" rtlCol="0">
            <a:spAutoFit/>
          </a:bodyPr>
          <a:lstStyle/>
          <a:p>
            <a:r>
              <a:rPr lang="en-US" sz="3200" dirty="0"/>
              <a:t>Chelsea Bell</a:t>
            </a:r>
          </a:p>
        </p:txBody>
      </p:sp>
      <p:sp>
        <p:nvSpPr>
          <p:cNvPr id="9" name="TextBox 8">
            <a:extLst>
              <a:ext uri="{FF2B5EF4-FFF2-40B4-BE49-F238E27FC236}">
                <a16:creationId xmlns:a16="http://schemas.microsoft.com/office/drawing/2014/main" id="{C138B295-577E-4316-8A04-AD6A9B6798ED}"/>
              </a:ext>
            </a:extLst>
          </p:cNvPr>
          <p:cNvSpPr txBox="1"/>
          <p:nvPr/>
        </p:nvSpPr>
        <p:spPr>
          <a:xfrm>
            <a:off x="1048215" y="2844225"/>
            <a:ext cx="1340816" cy="584775"/>
          </a:xfrm>
          <a:prstGeom prst="rect">
            <a:avLst/>
          </a:prstGeom>
          <a:noFill/>
        </p:spPr>
        <p:txBody>
          <a:bodyPr wrap="none" rtlCol="0">
            <a:spAutoFit/>
          </a:bodyPr>
          <a:lstStyle/>
          <a:p>
            <a:r>
              <a:rPr lang="en-US" sz="3200" dirty="0"/>
              <a:t>Karma</a:t>
            </a:r>
          </a:p>
        </p:txBody>
      </p:sp>
      <p:sp>
        <p:nvSpPr>
          <p:cNvPr id="10" name="TextBox 9">
            <a:extLst>
              <a:ext uri="{FF2B5EF4-FFF2-40B4-BE49-F238E27FC236}">
                <a16:creationId xmlns:a16="http://schemas.microsoft.com/office/drawing/2014/main" id="{84D53992-B2C3-472F-9AC7-34386671C802}"/>
              </a:ext>
            </a:extLst>
          </p:cNvPr>
          <p:cNvSpPr txBox="1"/>
          <p:nvPr/>
        </p:nvSpPr>
        <p:spPr>
          <a:xfrm>
            <a:off x="9575796" y="2564780"/>
            <a:ext cx="1047466" cy="584775"/>
          </a:xfrm>
          <a:prstGeom prst="rect">
            <a:avLst/>
          </a:prstGeom>
          <a:noFill/>
        </p:spPr>
        <p:txBody>
          <a:bodyPr wrap="none" rtlCol="0">
            <a:spAutoFit/>
          </a:bodyPr>
          <a:lstStyle/>
          <a:p>
            <a:r>
              <a:rPr lang="en-US" sz="3200" dirty="0" err="1"/>
              <a:t>Kaity</a:t>
            </a:r>
            <a:endParaRPr lang="en-US" sz="3200" dirty="0"/>
          </a:p>
        </p:txBody>
      </p:sp>
      <p:sp>
        <p:nvSpPr>
          <p:cNvPr id="11" name="TextBox 10">
            <a:extLst>
              <a:ext uri="{FF2B5EF4-FFF2-40B4-BE49-F238E27FC236}">
                <a16:creationId xmlns:a16="http://schemas.microsoft.com/office/drawing/2014/main" id="{BCF89211-AB08-46C1-B2C6-F4CAD1ED0076}"/>
              </a:ext>
            </a:extLst>
          </p:cNvPr>
          <p:cNvSpPr txBox="1"/>
          <p:nvPr/>
        </p:nvSpPr>
        <p:spPr>
          <a:xfrm>
            <a:off x="1718623" y="4203978"/>
            <a:ext cx="1050288" cy="584775"/>
          </a:xfrm>
          <a:prstGeom prst="rect">
            <a:avLst/>
          </a:prstGeom>
          <a:noFill/>
        </p:spPr>
        <p:txBody>
          <a:bodyPr wrap="none" rtlCol="0">
            <a:spAutoFit/>
          </a:bodyPr>
          <a:lstStyle/>
          <a:p>
            <a:r>
              <a:rPr lang="en-US" sz="3200" dirty="0"/>
              <a:t>Sage</a:t>
            </a:r>
          </a:p>
        </p:txBody>
      </p:sp>
      <p:sp>
        <p:nvSpPr>
          <p:cNvPr id="12" name="TextBox 11">
            <a:extLst>
              <a:ext uri="{FF2B5EF4-FFF2-40B4-BE49-F238E27FC236}">
                <a16:creationId xmlns:a16="http://schemas.microsoft.com/office/drawing/2014/main" id="{6CD93586-5F47-4788-93BE-39A97473418E}"/>
              </a:ext>
            </a:extLst>
          </p:cNvPr>
          <p:cNvSpPr txBox="1"/>
          <p:nvPr/>
        </p:nvSpPr>
        <p:spPr>
          <a:xfrm>
            <a:off x="9054794" y="3911590"/>
            <a:ext cx="1911677" cy="584775"/>
          </a:xfrm>
          <a:prstGeom prst="rect">
            <a:avLst/>
          </a:prstGeom>
          <a:noFill/>
        </p:spPr>
        <p:txBody>
          <a:bodyPr wrap="none" rtlCol="0">
            <a:spAutoFit/>
          </a:bodyPr>
          <a:lstStyle/>
          <a:p>
            <a:r>
              <a:rPr lang="en-US" sz="3200" dirty="0"/>
              <a:t>Blue Devil</a:t>
            </a:r>
          </a:p>
        </p:txBody>
      </p:sp>
      <p:pic>
        <p:nvPicPr>
          <p:cNvPr id="13" name="Online Media 12" title="Chelsea Bell">
            <a:hlinkClick r:id="" action="ppaction://media"/>
            <a:extLst>
              <a:ext uri="{FF2B5EF4-FFF2-40B4-BE49-F238E27FC236}">
                <a16:creationId xmlns:a16="http://schemas.microsoft.com/office/drawing/2014/main" id="{39A1B5DD-7799-411F-950F-28EA2C09224E}"/>
              </a:ext>
            </a:extLst>
          </p:cNvPr>
          <p:cNvPicPr>
            <a:picLocks noRot="1" noChangeAspect="1"/>
          </p:cNvPicPr>
          <p:nvPr>
            <a:videoFile r:link="rId1"/>
          </p:nvPr>
        </p:nvPicPr>
        <p:blipFill>
          <a:blip r:embed="rId3"/>
          <a:stretch>
            <a:fillRect/>
          </a:stretch>
        </p:blipFill>
        <p:spPr>
          <a:xfrm>
            <a:off x="3181350" y="1244600"/>
            <a:ext cx="5829300" cy="4368800"/>
          </a:xfrm>
          <a:prstGeom prst="rect">
            <a:avLst/>
          </a:prstGeom>
        </p:spPr>
      </p:pic>
      <p:sp>
        <p:nvSpPr>
          <p:cNvPr id="4" name="TextBox 3">
            <a:extLst>
              <a:ext uri="{FF2B5EF4-FFF2-40B4-BE49-F238E27FC236}">
                <a16:creationId xmlns:a16="http://schemas.microsoft.com/office/drawing/2014/main" id="{380D8045-FD82-8360-D4CD-1CC179DB93ED}"/>
              </a:ext>
            </a:extLst>
          </p:cNvPr>
          <p:cNvSpPr txBox="1"/>
          <p:nvPr/>
        </p:nvSpPr>
        <p:spPr>
          <a:xfrm>
            <a:off x="9575796" y="1722474"/>
            <a:ext cx="2183803" cy="584775"/>
          </a:xfrm>
          <a:prstGeom prst="rect">
            <a:avLst/>
          </a:prstGeom>
          <a:noFill/>
        </p:spPr>
        <p:txBody>
          <a:bodyPr wrap="none" rtlCol="0">
            <a:spAutoFit/>
          </a:bodyPr>
          <a:lstStyle/>
          <a:p>
            <a:r>
              <a:rPr lang="en-US" sz="3200" dirty="0"/>
              <a:t>Woody Alan</a:t>
            </a:r>
          </a:p>
        </p:txBody>
      </p:sp>
    </p:spTree>
    <p:extLst>
      <p:ext uri="{BB962C8B-B14F-4D97-AF65-F5344CB8AC3E}">
        <p14:creationId xmlns:p14="http://schemas.microsoft.com/office/powerpoint/2010/main" val="2227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13"/>
                </p:tgtEl>
              </p:cMediaNode>
            </p:video>
          </p:childTnLst>
        </p:cTn>
      </p:par>
    </p:tnLst>
    <p:bldLst>
      <p:bldP spid="3" grpId="0" build="p"/>
      <p:bldP spid="5" grpId="0"/>
      <p:bldP spid="6" grpId="0"/>
      <p:bldP spid="7"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3351-D2A2-405E-97A6-C91D3D96E9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A7EDFB-3BEA-48FE-8829-33D40779876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527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D6AA-EE10-43FA-8815-527A6C34D0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BC1EC4-B813-4C07-AB4D-59BB1F2DD5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731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02E8-325D-4663-AF00-DE50FDFA4F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46EECF-BBBE-45B0-B685-A9F0A0B840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5248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D580-F6D2-4193-9CC3-418623C627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214FB1-95D7-4AAE-B328-163330D8991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53097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p:txBody>
          <a:bodyPr/>
          <a:lstStyle/>
          <a:p>
            <a:r>
              <a:rPr lang="en-US" dirty="0"/>
              <a:t>Pachycephalosaur</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28815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spTree>
    <p:extLst>
      <p:ext uri="{BB962C8B-B14F-4D97-AF65-F5344CB8AC3E}">
        <p14:creationId xmlns:p14="http://schemas.microsoft.com/office/powerpoint/2010/main" val="3332962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p:txBody>
          <a:bodyPr/>
          <a:lstStyle/>
          <a:p>
            <a:r>
              <a:rPr lang="en-US" dirty="0"/>
              <a:t>t. rex</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28815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spTree>
    <p:extLst>
      <p:ext uri="{BB962C8B-B14F-4D97-AF65-F5344CB8AC3E}">
        <p14:creationId xmlns:p14="http://schemas.microsoft.com/office/powerpoint/2010/main" val="3944529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6F58-C90D-4845-9545-DF47078987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37B857-6055-4948-BEF5-814E0F5639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9277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169" y="257566"/>
            <a:ext cx="9251302" cy="859344"/>
          </a:xfrm>
        </p:spPr>
        <p:txBody>
          <a:bodyPr/>
          <a:lstStyle/>
          <a:p>
            <a:pPr marL="0" indent="0" algn="l">
              <a:buNone/>
            </a:pPr>
            <a:r>
              <a:rPr lang="en-US" dirty="0">
                <a:effectLst>
                  <a:outerShdw blurRad="38100" dist="38100" dir="2700000" algn="tl">
                    <a:srgbClr val="000000">
                      <a:alpha val="43137"/>
                    </a:srgbClr>
                  </a:outerShdw>
                </a:effectLst>
                <a:latin typeface="Calibri" panose="020F0502020204030204" pitchFamily="34" charset="0"/>
              </a:rPr>
              <a:t>3 Easy characteristics to remember:</a:t>
            </a:r>
          </a:p>
        </p:txBody>
      </p:sp>
      <p:sp>
        <p:nvSpPr>
          <p:cNvPr id="3" name="Content Placeholder 2"/>
          <p:cNvSpPr>
            <a:spLocks noGrp="1"/>
          </p:cNvSpPr>
          <p:nvPr>
            <p:ph idx="1"/>
          </p:nvPr>
        </p:nvSpPr>
        <p:spPr>
          <a:xfrm>
            <a:off x="1474373" y="1704761"/>
            <a:ext cx="10184798" cy="571948"/>
          </a:xfrm>
        </p:spPr>
        <p:txBody>
          <a:bodyPr>
            <a:noAutofit/>
          </a:bodyPr>
          <a:lstStyle/>
          <a:p>
            <a:pPr marL="0" indent="0">
              <a:spcBef>
                <a:spcPct val="50000"/>
              </a:spcBef>
              <a:buNone/>
            </a:pPr>
            <a:r>
              <a:rPr lang="en-US" dirty="0">
                <a:solidFill>
                  <a:schemeClr val="tx1"/>
                </a:solidFill>
                <a:effectLst>
                  <a:outerShdw blurRad="38100" dist="38100" dir="2700000" algn="tl">
                    <a:srgbClr val="000000">
                      <a:alpha val="43137"/>
                    </a:srgbClr>
                  </a:outerShdw>
                </a:effectLst>
                <a:latin typeface="Calibri" panose="020F0502020204030204" pitchFamily="34" charset="0"/>
              </a:rPr>
              <a:t>Hips and shoulders place legs directly beneath animal</a:t>
            </a:r>
            <a:endParaRPr lang="en-US" sz="3200" dirty="0">
              <a:solidFill>
                <a:schemeClr val="tx1"/>
              </a:solidFill>
            </a:endParaRPr>
          </a:p>
        </p:txBody>
      </p:sp>
      <p:sp>
        <p:nvSpPr>
          <p:cNvPr id="4" name="TextBox 3"/>
          <p:cNvSpPr txBox="1"/>
          <p:nvPr/>
        </p:nvSpPr>
        <p:spPr>
          <a:xfrm>
            <a:off x="1474373" y="3306578"/>
            <a:ext cx="5159169" cy="584775"/>
          </a:xfrm>
          <a:prstGeom prst="rect">
            <a:avLst/>
          </a:prstGeom>
          <a:noFill/>
        </p:spPr>
        <p:txBody>
          <a:bodyPr wrap="none" rtlCol="0">
            <a:spAutoFit/>
          </a:bodyPr>
          <a:lstStyle/>
          <a:p>
            <a:pPr>
              <a:spcBef>
                <a:spcPct val="50000"/>
              </a:spcBef>
            </a:pPr>
            <a:r>
              <a:rPr lang="en-US" altLang="en-US" sz="3200" dirty="0">
                <a:effectLst>
                  <a:outerShdw blurRad="38100" dist="38100" dir="2700000" algn="tl">
                    <a:srgbClr val="000000">
                      <a:alpha val="43137"/>
                    </a:srgbClr>
                  </a:outerShdw>
                </a:effectLst>
                <a:latin typeface="Calibri" panose="020F0502020204030204" pitchFamily="34" charset="0"/>
              </a:rPr>
              <a:t>Lived during the Mesozoic Era</a:t>
            </a:r>
          </a:p>
        </p:txBody>
      </p:sp>
      <p:sp>
        <p:nvSpPr>
          <p:cNvPr id="5" name="TextBox 4"/>
          <p:cNvSpPr txBox="1"/>
          <p:nvPr/>
        </p:nvSpPr>
        <p:spPr>
          <a:xfrm>
            <a:off x="1474373" y="2499256"/>
            <a:ext cx="6915419" cy="584775"/>
          </a:xfrm>
          <a:prstGeom prst="rect">
            <a:avLst/>
          </a:prstGeom>
          <a:noFill/>
        </p:spPr>
        <p:txBody>
          <a:bodyPr wrap="none" rtlCol="0">
            <a:spAutoFit/>
          </a:bodyPr>
          <a:lstStyle/>
          <a:p>
            <a:r>
              <a:rPr lang="en-US" altLang="en-US" sz="3200" dirty="0">
                <a:effectLst>
                  <a:outerShdw blurRad="38100" dist="38100" dir="2700000" algn="tl">
                    <a:srgbClr val="000000">
                      <a:alpha val="43137"/>
                    </a:srgbClr>
                  </a:outerShdw>
                </a:effectLst>
                <a:latin typeface="Calibri" panose="020F0502020204030204" pitchFamily="34" charset="0"/>
              </a:rPr>
              <a:t>Evolved to inhabit terrestrial ecosystems</a:t>
            </a:r>
          </a:p>
        </p:txBody>
      </p:sp>
    </p:spTree>
    <p:extLst>
      <p:ext uri="{BB962C8B-B14F-4D97-AF65-F5344CB8AC3E}">
        <p14:creationId xmlns:p14="http://schemas.microsoft.com/office/powerpoint/2010/main" val="5643778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9F1D-1522-4F1D-9210-EC44BCA9E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48F1FC-0ECB-4B11-9098-DF2D6C93D48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11433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DC32-F21B-4174-B786-5704FFBA02C8}"/>
              </a:ext>
            </a:extLst>
          </p:cNvPr>
          <p:cNvSpPr>
            <a:spLocks noGrp="1"/>
          </p:cNvSpPr>
          <p:nvPr>
            <p:ph type="title"/>
          </p:nvPr>
        </p:nvSpPr>
        <p:spPr/>
        <p:txBody>
          <a:bodyPr/>
          <a:lstStyle/>
          <a:p>
            <a:r>
              <a:rPr lang="en-US" dirty="0"/>
              <a:t>t. rex</a:t>
            </a:r>
          </a:p>
        </p:txBody>
      </p:sp>
      <p:sp>
        <p:nvSpPr>
          <p:cNvPr id="3" name="Content Placeholder 2">
            <a:extLst>
              <a:ext uri="{FF2B5EF4-FFF2-40B4-BE49-F238E27FC236}">
                <a16:creationId xmlns:a16="http://schemas.microsoft.com/office/drawing/2014/main" id="{CB75E822-8916-40E1-9DA7-A5188BBF5E2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11365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237E-4C8B-42BE-AB07-03BB37D671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88609E-D3EE-47C1-9A2C-1760657DF9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19143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EA3C-A804-49C0-8945-0DED182380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76F55A-5287-4FCF-B79F-6AA7C03E714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836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9579-630E-430A-8AAF-58620E1CFE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2596B4-CCE4-40A3-940A-4A59772F17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4918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034A-5C73-4CFC-8657-18DB4CFE22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C050AC-F775-4235-8078-5D1A2EE7BC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209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80" t="5152" r="1632" b="15312"/>
          <a:stretch/>
        </p:blipFill>
        <p:spPr>
          <a:xfrm>
            <a:off x="2375338" y="1204988"/>
            <a:ext cx="7767145" cy="5344501"/>
          </a:xfrm>
          <a:prstGeom prst="rect">
            <a:avLst/>
          </a:prstGeom>
        </p:spPr>
      </p:pic>
      <p:sp>
        <p:nvSpPr>
          <p:cNvPr id="8" name="TextBox 7"/>
          <p:cNvSpPr txBox="1"/>
          <p:nvPr/>
        </p:nvSpPr>
        <p:spPr>
          <a:xfrm>
            <a:off x="2162402" y="249583"/>
            <a:ext cx="8193015"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libri" panose="020F0502020204030204" pitchFamily="34" charset="0"/>
              </a:rPr>
              <a:t>Dinosaur Family Tree- Cladistics Approach</a:t>
            </a:r>
          </a:p>
        </p:txBody>
      </p:sp>
      <p:sp>
        <p:nvSpPr>
          <p:cNvPr id="2" name="Right Arrow 1"/>
          <p:cNvSpPr/>
          <p:nvPr/>
        </p:nvSpPr>
        <p:spPr>
          <a:xfrm>
            <a:off x="5009881" y="58341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7959143" y="542438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6769132" y="403928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433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0119"/>
          </a:xfrm>
          <a:prstGeom prst="rect">
            <a:avLst/>
          </a:prstGeom>
        </p:spPr>
      </p:pic>
      <p:sp>
        <p:nvSpPr>
          <p:cNvPr id="2" name="Title 1"/>
          <p:cNvSpPr>
            <a:spLocks noGrp="1"/>
          </p:cNvSpPr>
          <p:nvPr>
            <p:ph type="title"/>
          </p:nvPr>
        </p:nvSpPr>
        <p:spPr>
          <a:xfrm>
            <a:off x="2440890" y="347615"/>
            <a:ext cx="7310220" cy="1400530"/>
          </a:xfrm>
        </p:spPr>
        <p:txBody>
          <a:bodyPr>
            <a:normAutofit fontScale="90000"/>
          </a:bodyPr>
          <a:lstStyle/>
          <a:p>
            <a:r>
              <a:rPr lang="en-US" sz="5400" dirty="0">
                <a:solidFill>
                  <a:schemeClr val="tx2">
                    <a:lumMod val="10000"/>
                  </a:schemeClr>
                </a:solidFill>
                <a:effectLst>
                  <a:outerShdw blurRad="38100" dist="38100" dir="2700000" algn="tl">
                    <a:srgbClr val="000000">
                      <a:alpha val="43137"/>
                    </a:srgbClr>
                  </a:outerShdw>
                </a:effectLst>
                <a:latin typeface="Calibri" panose="020F0502020204030204" pitchFamily="34" charset="0"/>
              </a:rPr>
              <a:t>Now it’s </a:t>
            </a:r>
            <a:r>
              <a:rPr lang="en-US" sz="5400" dirty="0" err="1">
                <a:solidFill>
                  <a:schemeClr val="tx2">
                    <a:lumMod val="10000"/>
                  </a:schemeClr>
                </a:solidFill>
                <a:effectLst>
                  <a:outerShdw blurRad="38100" dist="38100" dir="2700000" algn="tl">
                    <a:srgbClr val="000000">
                      <a:alpha val="43137"/>
                    </a:srgbClr>
                  </a:outerShdw>
                </a:effectLst>
                <a:latin typeface="Calibri" panose="020F0502020204030204" pitchFamily="34" charset="0"/>
              </a:rPr>
              <a:t>gonna</a:t>
            </a:r>
            <a:r>
              <a:rPr lang="en-US" sz="5400" dirty="0">
                <a:solidFill>
                  <a:schemeClr val="tx2">
                    <a:lumMod val="10000"/>
                  </a:schemeClr>
                </a:solidFill>
                <a:effectLst>
                  <a:outerShdw blurRad="38100" dist="38100" dir="2700000" algn="tl">
                    <a:srgbClr val="000000">
                      <a:alpha val="43137"/>
                    </a:srgbClr>
                  </a:outerShdw>
                </a:effectLst>
                <a:latin typeface="Calibri" panose="020F0502020204030204" pitchFamily="34" charset="0"/>
              </a:rPr>
              <a:t> get fun!</a:t>
            </a:r>
          </a:p>
        </p:txBody>
      </p:sp>
    </p:spTree>
    <p:extLst>
      <p:ext uri="{BB962C8B-B14F-4D97-AF65-F5344CB8AC3E}">
        <p14:creationId xmlns:p14="http://schemas.microsoft.com/office/powerpoint/2010/main" val="28427413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90" y="0"/>
            <a:ext cx="11125179" cy="1400530"/>
          </a:xfrm>
        </p:spPr>
        <p:txBody>
          <a:bodyPr>
            <a:normAutofit/>
          </a:bodyPr>
          <a:lstStyle/>
          <a:p>
            <a:pPr marL="0" indent="0">
              <a:buNone/>
            </a:pPr>
            <a:r>
              <a:rPr lang="en-US" dirty="0"/>
              <a:t>Dinosaur Systematics Superorder:	</a:t>
            </a:r>
            <a:r>
              <a:rPr lang="en-US" dirty="0" err="1"/>
              <a:t>Dinosauria</a:t>
            </a:r>
            <a:endParaRPr lang="en-US" dirty="0"/>
          </a:p>
        </p:txBody>
      </p:sp>
      <p:sp>
        <p:nvSpPr>
          <p:cNvPr id="3" name="Content Placeholder 2"/>
          <p:cNvSpPr>
            <a:spLocks noGrp="1"/>
          </p:cNvSpPr>
          <p:nvPr>
            <p:ph idx="1"/>
          </p:nvPr>
        </p:nvSpPr>
        <p:spPr>
          <a:xfrm>
            <a:off x="1103312" y="1923392"/>
            <a:ext cx="9480605" cy="5291958"/>
          </a:xfrm>
        </p:spPr>
        <p:txBody>
          <a:bodyPr>
            <a:normAutofit fontScale="32500" lnSpcReduction="20000"/>
          </a:bodyPr>
          <a:lstStyle/>
          <a:p>
            <a:r>
              <a:rPr lang="en-US" sz="11100" dirty="0">
                <a:latin typeface="Calibri" panose="020F0502020204030204" pitchFamily="34" charset="0"/>
              </a:rPr>
              <a:t>Order				</a:t>
            </a:r>
            <a:r>
              <a:rPr lang="en-US" sz="11100" u="sng" dirty="0" err="1">
                <a:latin typeface="Calibri" panose="020F0502020204030204" pitchFamily="34" charset="0"/>
              </a:rPr>
              <a:t>Saurischia</a:t>
            </a:r>
            <a:endParaRPr lang="en-US" sz="11100" u="sng" dirty="0">
              <a:latin typeface="Calibri" panose="020F05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Theropoda</a:t>
            </a:r>
            <a:endParaRPr lang="en-US" sz="11100" dirty="0">
              <a:latin typeface="Calibri Light" panose="020F03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Sauropoda</a:t>
            </a:r>
            <a:endParaRPr lang="en-US" sz="11100" dirty="0">
              <a:latin typeface="Calibri Light" panose="020F0302020204030204" pitchFamily="34" charset="0"/>
            </a:endParaRPr>
          </a:p>
          <a:p>
            <a:pPr marL="914400" lvl="2" indent="0">
              <a:buNone/>
            </a:pPr>
            <a:endParaRPr lang="en-US" sz="11100" dirty="0">
              <a:latin typeface="Calibri" panose="020F0502020204030204" pitchFamily="34" charset="0"/>
            </a:endParaRPr>
          </a:p>
          <a:p>
            <a:r>
              <a:rPr lang="en-US" sz="11100" dirty="0">
                <a:latin typeface="Calibri" panose="020F0502020204030204" pitchFamily="34" charset="0"/>
              </a:rPr>
              <a:t>Order				</a:t>
            </a:r>
            <a:r>
              <a:rPr lang="en-US" sz="11100" u="sng" dirty="0" err="1">
                <a:latin typeface="Calibri" panose="020F0502020204030204" pitchFamily="34" charset="0"/>
              </a:rPr>
              <a:t>Ornithischia</a:t>
            </a:r>
            <a:endParaRPr lang="en-US" sz="11100" u="sng" dirty="0">
              <a:latin typeface="Calibri" panose="020F05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Marginocephalia</a:t>
            </a:r>
            <a:endParaRPr lang="en-US" sz="11100" dirty="0">
              <a:latin typeface="Calibri Light" panose="020F03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Ornithopoda</a:t>
            </a:r>
            <a:endParaRPr lang="en-US" sz="11100" dirty="0">
              <a:latin typeface="Calibri Light" panose="020F03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Thyreophora</a:t>
            </a:r>
            <a:endParaRPr lang="en-US" sz="11100" dirty="0">
              <a:latin typeface="Calibri Light" panose="020F0302020204030204" pitchFamily="34" charset="0"/>
            </a:endParaRPr>
          </a:p>
          <a:p>
            <a:pPr marL="914400" lvl="2" indent="0">
              <a:buNone/>
            </a:pPr>
            <a:r>
              <a:rPr lang="en-US" sz="6200" dirty="0">
                <a:latin typeface="Calibri" panose="020F0502020204030204" pitchFamily="34" charset="0"/>
              </a:rPr>
              <a:t>	</a:t>
            </a:r>
          </a:p>
          <a:p>
            <a:endParaRPr lang="en-US" dirty="0"/>
          </a:p>
        </p:txBody>
      </p:sp>
    </p:spTree>
    <p:extLst>
      <p:ext uri="{BB962C8B-B14F-4D97-AF65-F5344CB8AC3E}">
        <p14:creationId xmlns:p14="http://schemas.microsoft.com/office/powerpoint/2010/main" val="890917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191999" cy="1439144"/>
          </a:xfrm>
        </p:spPr>
        <p:txBody>
          <a:bodyPr/>
          <a:lstStyle/>
          <a:p>
            <a:pPr marL="0" indent="0" algn="ctr">
              <a:buNone/>
            </a:pPr>
            <a:r>
              <a:rPr lang="en-US" sz="4400" dirty="0">
                <a:effectLst>
                  <a:outerShdw blurRad="38100" dist="38100" dir="2700000" algn="tl">
                    <a:srgbClr val="000000">
                      <a:alpha val="43137"/>
                    </a:srgbClr>
                  </a:outerShdw>
                </a:effectLst>
                <a:latin typeface="Calibri" panose="020F0502020204030204" pitchFamily="34" charset="0"/>
              </a:rPr>
              <a:t>It’s Simple: 2 Dinosaur Orders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519" y="1419344"/>
            <a:ext cx="7112959" cy="4992177"/>
          </a:xfrm>
          <a:prstGeom prst="rect">
            <a:avLst/>
          </a:prstGeom>
        </p:spPr>
      </p:pic>
    </p:spTree>
    <p:extLst>
      <p:ext uri="{BB962C8B-B14F-4D97-AF65-F5344CB8AC3E}">
        <p14:creationId xmlns:p14="http://schemas.microsoft.com/office/powerpoint/2010/main" val="27414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716" y="0"/>
            <a:ext cx="10298314" cy="1143000"/>
          </a:xfrm>
        </p:spPr>
        <p:txBody>
          <a:bodyPr>
            <a:normAutofit fontScale="90000"/>
          </a:bodyPr>
          <a:lstStyle/>
          <a:p>
            <a:r>
              <a:rPr lang="en-US" dirty="0">
                <a:effectLst>
                  <a:outerShdw blurRad="38100" dist="38100" dir="2700000" algn="tl">
                    <a:srgbClr val="000000">
                      <a:alpha val="43137"/>
                    </a:srgbClr>
                  </a:outerShdw>
                </a:effectLst>
                <a:latin typeface="Calibri" panose="020F0502020204030204" pitchFamily="34" charset="0"/>
              </a:rPr>
              <a:t>Hips/pectoral girdle place legs directly beneath animal</a:t>
            </a:r>
          </a:p>
        </p:txBody>
      </p:sp>
      <p:sp>
        <p:nvSpPr>
          <p:cNvPr id="3" name="Content Placeholder 2"/>
          <p:cNvSpPr>
            <a:spLocks noGrp="1"/>
          </p:cNvSpPr>
          <p:nvPr>
            <p:ph idx="1"/>
          </p:nvPr>
        </p:nvSpPr>
        <p:spPr>
          <a:xfrm>
            <a:off x="1041722" y="1720974"/>
            <a:ext cx="4675909" cy="1305009"/>
          </a:xfrm>
        </p:spPr>
        <p:txBody>
          <a:bodyPr>
            <a:normAutofit/>
          </a:bodyPr>
          <a:lstStyle/>
          <a:p>
            <a:pPr marL="0" indent="0">
              <a:buNone/>
            </a:pPr>
            <a:r>
              <a:rPr lang="en-US" sz="2400" dirty="0">
                <a:effectLst>
                  <a:outerShdw blurRad="38100" dist="38100" dir="2700000" algn="tl">
                    <a:srgbClr val="000000">
                      <a:alpha val="43137"/>
                    </a:srgbClr>
                  </a:outerShdw>
                </a:effectLst>
                <a:latin typeface="Calibri" panose="020F0502020204030204" pitchFamily="34" charset="0"/>
              </a:rPr>
              <a:t>More vertical structure of the pectoral girdle and hips, hinge-like ankles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159" y="1579307"/>
            <a:ext cx="3683680" cy="22907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77" y="4112272"/>
            <a:ext cx="3253828" cy="2099244"/>
          </a:xfrm>
          <a:prstGeom prst="rect">
            <a:avLst/>
          </a:prstGeom>
        </p:spPr>
      </p:pic>
      <p:sp>
        <p:nvSpPr>
          <p:cNvPr id="4" name="TextBox 3"/>
          <p:cNvSpPr txBox="1"/>
          <p:nvPr/>
        </p:nvSpPr>
        <p:spPr>
          <a:xfrm>
            <a:off x="1314718" y="4492192"/>
            <a:ext cx="4554004"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Calibri" panose="020F0502020204030204" pitchFamily="34" charset="0"/>
              </a:rPr>
              <a:t>Positions limbs directly under body</a:t>
            </a:r>
          </a:p>
          <a:p>
            <a:r>
              <a:rPr lang="en-US" sz="2400" dirty="0">
                <a:effectLst>
                  <a:outerShdw blurRad="38100" dist="38100" dir="2700000" algn="tl">
                    <a:srgbClr val="000000">
                      <a:alpha val="43137"/>
                    </a:srgbClr>
                  </a:outerShdw>
                </a:effectLst>
                <a:latin typeface="Calibri" panose="020F0502020204030204" pitchFamily="34" charset="0"/>
              </a:rPr>
              <a:t>                           ….Not</a:t>
            </a:r>
          </a:p>
        </p:txBody>
      </p:sp>
      <p:sp>
        <p:nvSpPr>
          <p:cNvPr id="5" name="Right Arrow 4"/>
          <p:cNvSpPr/>
          <p:nvPr/>
        </p:nvSpPr>
        <p:spPr>
          <a:xfrm>
            <a:off x="5717632" y="51178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228428" y="27502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8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194" y="103123"/>
            <a:ext cx="6486267" cy="899208"/>
          </a:xfrm>
        </p:spPr>
        <p:txBody>
          <a:bodyPr>
            <a:normAutofit/>
          </a:bodyPr>
          <a:lstStyle/>
          <a:p>
            <a:pPr marL="0" indent="0" algn="l">
              <a:buNone/>
            </a:pPr>
            <a:r>
              <a:rPr lang="en-US" dirty="0">
                <a:effectLst>
                  <a:outerShdw blurRad="38100" dist="38100" dir="2700000" algn="tl">
                    <a:srgbClr val="000000">
                      <a:alpha val="43137"/>
                    </a:srgbClr>
                  </a:outerShdw>
                </a:effectLst>
                <a:latin typeface="Calibri" panose="020F0502020204030204" pitchFamily="34" charset="0"/>
              </a:rPr>
              <a:t>2 Dinosaur Orders</a:t>
            </a:r>
          </a:p>
        </p:txBody>
      </p:sp>
      <p:sp>
        <p:nvSpPr>
          <p:cNvPr id="3" name="Content Placeholder 2"/>
          <p:cNvSpPr>
            <a:spLocks noGrp="1"/>
          </p:cNvSpPr>
          <p:nvPr>
            <p:ph idx="1"/>
          </p:nvPr>
        </p:nvSpPr>
        <p:spPr>
          <a:xfrm>
            <a:off x="606972" y="1552356"/>
            <a:ext cx="8106103" cy="4659258"/>
          </a:xfrm>
        </p:spPr>
        <p:txBody>
          <a:bodyPr>
            <a:normAutofit/>
          </a:bodyPr>
          <a:lstStyle/>
          <a:p>
            <a:pPr marL="0" indent="0">
              <a:buNone/>
            </a:pPr>
            <a:endParaRPr lang="en-US" sz="3200" u="sng" dirty="0">
              <a:effectLst>
                <a:outerShdw blurRad="38100" dist="38100" dir="2700000" algn="tl">
                  <a:srgbClr val="000000">
                    <a:alpha val="43137"/>
                  </a:srgbClr>
                </a:outerShdw>
              </a:effectLst>
              <a:latin typeface="Calibri" panose="020F0502020204030204" pitchFamily="34" charset="0"/>
            </a:endParaRPr>
          </a:p>
          <a:p>
            <a:pPr>
              <a:buFont typeface="Wingdings" panose="05000000000000000000" pitchFamily="2" charset="2"/>
              <a:buChar char="v"/>
            </a:pPr>
            <a:r>
              <a:rPr lang="en-US" sz="3200" dirty="0" err="1">
                <a:effectLst>
                  <a:outerShdw blurRad="38100" dist="38100" dir="2700000" algn="tl">
                    <a:srgbClr val="000000">
                      <a:alpha val="43137"/>
                    </a:srgbClr>
                  </a:outerShdw>
                </a:effectLst>
                <a:latin typeface="Calibri" panose="020F0502020204030204" pitchFamily="34" charset="0"/>
              </a:rPr>
              <a:t>Saurischia</a:t>
            </a:r>
            <a:r>
              <a:rPr lang="en-US" sz="3200" dirty="0">
                <a:effectLst>
                  <a:outerShdw blurRad="38100" dist="38100" dir="2700000" algn="tl">
                    <a:srgbClr val="000000">
                      <a:alpha val="43137"/>
                    </a:srgbClr>
                  </a:outerShdw>
                </a:effectLst>
                <a:latin typeface="Calibri" panose="020F0502020204030204" pitchFamily="34" charset="0"/>
              </a:rPr>
              <a:t>- ‘Lizard-hipped’ dinosaurs</a:t>
            </a:r>
          </a:p>
          <a:p>
            <a:pPr>
              <a:buFont typeface="Wingdings" panose="05000000000000000000" pitchFamily="2" charset="2"/>
              <a:buChar char="v"/>
            </a:pPr>
            <a:r>
              <a:rPr lang="en-US" sz="3200" dirty="0" err="1">
                <a:effectLst>
                  <a:outerShdw blurRad="38100" dist="38100" dir="2700000" algn="tl">
                    <a:srgbClr val="000000">
                      <a:alpha val="43137"/>
                    </a:srgbClr>
                  </a:outerShdw>
                </a:effectLst>
                <a:latin typeface="Calibri" panose="020F0502020204030204" pitchFamily="34" charset="0"/>
              </a:rPr>
              <a:t>Ornithischia</a:t>
            </a:r>
            <a:r>
              <a:rPr lang="en-US" sz="3200" dirty="0">
                <a:effectLst>
                  <a:outerShdw blurRad="38100" dist="38100" dir="2700000" algn="tl">
                    <a:srgbClr val="000000">
                      <a:alpha val="43137"/>
                    </a:srgbClr>
                  </a:outerShdw>
                </a:effectLst>
                <a:latin typeface="Calibri" panose="020F0502020204030204" pitchFamily="34" charset="0"/>
              </a:rPr>
              <a:t>- ‘Bird-hipped’ dinosaurs</a:t>
            </a:r>
          </a:p>
          <a:p>
            <a:endParaRPr lang="en-US" sz="3200" dirty="0">
              <a:effectLst>
                <a:outerShdw blurRad="38100" dist="38100" dir="2700000" algn="tl">
                  <a:srgbClr val="000000">
                    <a:alpha val="43137"/>
                  </a:srgbClr>
                </a:outerShdw>
              </a:effectLst>
              <a:latin typeface="Calibri" panose="020F0502020204030204" pitchFamily="34" charset="0"/>
            </a:endParaRPr>
          </a:p>
          <a:p>
            <a:endParaRPr lang="en-US" sz="3200" dirty="0">
              <a:effectLst>
                <a:outerShdw blurRad="38100" dist="38100" dir="2700000" algn="tl">
                  <a:srgbClr val="000000">
                    <a:alpha val="43137"/>
                  </a:srgbClr>
                </a:outerShdw>
              </a:effectLst>
              <a:latin typeface="Calibri" panose="020F0502020204030204" pitchFamily="34" charset="0"/>
            </a:endParaRPr>
          </a:p>
          <a:p>
            <a:pPr marL="0" indent="0">
              <a:buNone/>
            </a:pPr>
            <a:r>
              <a:rPr lang="en-US" sz="3200" dirty="0">
                <a:effectLst>
                  <a:outerShdw blurRad="38100" dist="38100" dir="2700000" algn="tl">
                    <a:srgbClr val="000000">
                      <a:alpha val="43137"/>
                    </a:srgbClr>
                  </a:outerShdw>
                </a:effectLst>
                <a:latin typeface="Calibri" panose="020F0502020204030204" pitchFamily="34" charset="0"/>
              </a:rPr>
              <a:t>Which do you think are the closest relatives to birds?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874" y="1884066"/>
            <a:ext cx="4499920" cy="2353083"/>
          </a:xfrm>
          <a:prstGeom prst="rect">
            <a:avLst/>
          </a:prstGeom>
        </p:spPr>
      </p:pic>
    </p:spTree>
    <p:extLst>
      <p:ext uri="{BB962C8B-B14F-4D97-AF65-F5344CB8AC3E}">
        <p14:creationId xmlns:p14="http://schemas.microsoft.com/office/powerpoint/2010/main" val="154679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413"/>
            <a:ext cx="12191999" cy="871585"/>
          </a:xfrm>
        </p:spPr>
        <p:txBody>
          <a:bodyPr/>
          <a:lstStyle/>
          <a:p>
            <a:pPr marL="0" indent="0" algn="ctr">
              <a:buNone/>
            </a:pPr>
            <a:r>
              <a:rPr lang="en-US" dirty="0">
                <a:effectLst>
                  <a:outerShdw blurRad="38100" dist="38100" dir="2700000" algn="tl">
                    <a:srgbClr val="000000">
                      <a:alpha val="43137"/>
                    </a:srgbClr>
                  </a:outerShdw>
                </a:effectLst>
                <a:latin typeface="Calibri" panose="020F0502020204030204" pitchFamily="34" charset="0"/>
              </a:rPr>
              <a:t>5 Dinosaur Suborders…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466" y="1216430"/>
            <a:ext cx="7313065" cy="5073362"/>
          </a:xfrm>
          <a:prstGeom prst="rect">
            <a:avLst/>
          </a:prstGeom>
        </p:spPr>
      </p:pic>
    </p:spTree>
    <p:extLst>
      <p:ext uri="{BB962C8B-B14F-4D97-AF65-F5344CB8AC3E}">
        <p14:creationId xmlns:p14="http://schemas.microsoft.com/office/powerpoint/2010/main" val="28825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41" y="195140"/>
            <a:ext cx="11973059" cy="1400530"/>
          </a:xfrm>
        </p:spPr>
        <p:txBody>
          <a:bodyPr>
            <a:normAutofit fontScale="90000"/>
          </a:bodyPr>
          <a:lstStyle/>
          <a:p>
            <a:pPr marL="0" indent="0" algn="l">
              <a:buNone/>
            </a:pPr>
            <a:r>
              <a:rPr lang="en-US" sz="3600" dirty="0">
                <a:latin typeface="Calibri" panose="020F0502020204030204" pitchFamily="34" charset="0"/>
              </a:rPr>
              <a:t>Order: </a:t>
            </a:r>
            <a:r>
              <a:rPr lang="en-US" sz="3600" dirty="0" err="1">
                <a:latin typeface="Calibri" panose="020F0502020204030204" pitchFamily="34" charset="0"/>
              </a:rPr>
              <a:t>Saurischia</a:t>
            </a:r>
            <a:br>
              <a:rPr lang="en-US" sz="3600" dirty="0">
                <a:latin typeface="Calibri" panose="020F0502020204030204" pitchFamily="34" charset="0"/>
              </a:rPr>
            </a:br>
            <a:br>
              <a:rPr lang="en-US" sz="3600" dirty="0">
                <a:latin typeface="Calibri" panose="020F0502020204030204" pitchFamily="34" charset="0"/>
              </a:rPr>
            </a:br>
            <a:r>
              <a:rPr lang="en-US" sz="3600" dirty="0">
                <a:latin typeface="Calibri" panose="020F0502020204030204" pitchFamily="34" charset="0"/>
              </a:rPr>
              <a:t>     		      </a:t>
            </a:r>
            <a:r>
              <a:rPr lang="en-US" sz="3600" dirty="0">
                <a:latin typeface="Calibri Light" panose="020F0302020204030204" pitchFamily="34" charset="0"/>
              </a:rPr>
              <a:t>Suborders: </a:t>
            </a:r>
            <a:r>
              <a:rPr lang="en-US" sz="3600" dirty="0" err="1">
                <a:latin typeface="Calibri Light" panose="020F0302020204030204" pitchFamily="34" charset="0"/>
              </a:rPr>
              <a:t>Theropoda</a:t>
            </a:r>
            <a:r>
              <a:rPr lang="en-US" sz="3600" dirty="0">
                <a:latin typeface="Calibri Light" panose="020F0302020204030204" pitchFamily="34" charset="0"/>
              </a:rPr>
              <a:t>, </a:t>
            </a:r>
            <a:r>
              <a:rPr lang="en-US" sz="3600" dirty="0" err="1">
                <a:latin typeface="Calibri Light" panose="020F0302020204030204" pitchFamily="34" charset="0"/>
              </a:rPr>
              <a:t>Sauropoda</a:t>
            </a:r>
            <a:endParaRPr lang="en-US" sz="3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074" y="1930521"/>
            <a:ext cx="6867854" cy="4742090"/>
          </a:xfrm>
          <a:prstGeom prst="rect">
            <a:avLst/>
          </a:prstGeom>
        </p:spPr>
      </p:pic>
    </p:spTree>
    <p:extLst>
      <p:ext uri="{BB962C8B-B14F-4D97-AF65-F5344CB8AC3E}">
        <p14:creationId xmlns:p14="http://schemas.microsoft.com/office/powerpoint/2010/main" val="1210337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69" t="5808" r="738" b="16623"/>
          <a:stretch/>
        </p:blipFill>
        <p:spPr>
          <a:xfrm>
            <a:off x="2746975" y="1891216"/>
            <a:ext cx="7367751" cy="4925708"/>
          </a:xfrm>
          <a:prstGeom prst="rect">
            <a:avLst/>
          </a:prstGeom>
        </p:spPr>
      </p:pic>
      <p:sp>
        <p:nvSpPr>
          <p:cNvPr id="5" name="Rectangle 4"/>
          <p:cNvSpPr/>
          <p:nvPr/>
        </p:nvSpPr>
        <p:spPr>
          <a:xfrm>
            <a:off x="0" y="136890"/>
            <a:ext cx="12192000" cy="1754326"/>
          </a:xfrm>
          <a:prstGeom prst="rect">
            <a:avLst/>
          </a:prstGeom>
        </p:spPr>
        <p:txBody>
          <a:bodyPr wrap="square">
            <a:spAutoFit/>
          </a:bodyPr>
          <a:lstStyle/>
          <a:p>
            <a:pPr algn="ctr"/>
            <a:r>
              <a:rPr lang="en-US" sz="36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	Order: </a:t>
            </a:r>
            <a:r>
              <a:rPr lang="en-US" sz="3600" dirty="0" err="1">
                <a:effectLst>
                  <a:outerShdw blurRad="38100" dist="38100" dir="2700000" algn="tl">
                    <a:srgbClr val="000000">
                      <a:alpha val="43137"/>
                    </a:srgbClr>
                  </a:outerShdw>
                </a:effectLst>
                <a:latin typeface="Calibri" panose="020F0502020204030204" pitchFamily="34" charset="0"/>
              </a:rPr>
              <a:t>Saurischia</a:t>
            </a:r>
            <a:endParaRPr lang="en-US" sz="3600" dirty="0">
              <a:effectLst>
                <a:outerShdw blurRad="38100" dist="38100" dir="2700000" algn="tl">
                  <a:srgbClr val="000000">
                    <a:alpha val="43137"/>
                  </a:srgbClr>
                </a:outerShdw>
              </a:effectLst>
              <a:latin typeface="Calibri" panose="020F0502020204030204" pitchFamily="34" charset="0"/>
            </a:endParaRPr>
          </a:p>
          <a:p>
            <a:pPr algn="ctr"/>
            <a:br>
              <a:rPr lang="en-US" sz="3600" dirty="0">
                <a:effectLst>
                  <a:outerShdw blurRad="38100" dist="38100" dir="2700000" algn="tl">
                    <a:srgbClr val="000000">
                      <a:alpha val="43137"/>
                    </a:srgbClr>
                  </a:outerShdw>
                </a:effectLst>
                <a:latin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rPr>
              <a:t>     		</a:t>
            </a:r>
            <a:r>
              <a:rPr lang="en-US" sz="3600" dirty="0">
                <a:latin typeface="Calibri" panose="020F0502020204030204" pitchFamily="34" charset="0"/>
              </a:rPr>
              <a:t>Suborder: </a:t>
            </a:r>
            <a:r>
              <a:rPr lang="en-US" sz="3600" u="sng" dirty="0" err="1">
                <a:latin typeface="Calibri" panose="020F0502020204030204" pitchFamily="34" charset="0"/>
              </a:rPr>
              <a:t>Theropoda</a:t>
            </a:r>
            <a:r>
              <a:rPr lang="en-US" sz="3600" dirty="0">
                <a:latin typeface="Calibri" panose="020F0502020204030204" pitchFamily="34" charset="0"/>
              </a:rPr>
              <a:t> (beast foot)</a:t>
            </a:r>
          </a:p>
        </p:txBody>
      </p:sp>
    </p:spTree>
    <p:extLst>
      <p:ext uri="{BB962C8B-B14F-4D97-AF65-F5344CB8AC3E}">
        <p14:creationId xmlns:p14="http://schemas.microsoft.com/office/powerpoint/2010/main" val="2455563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472" y="0"/>
            <a:ext cx="2895604" cy="1076286"/>
          </a:xfrm>
        </p:spPr>
        <p:txBody>
          <a:bodyPr>
            <a:normAutofit fontScale="90000"/>
          </a:bodyPr>
          <a:lstStyle/>
          <a:p>
            <a:pPr marL="0" indent="0">
              <a:buNone/>
            </a:pPr>
            <a:r>
              <a:rPr lang="en-US" sz="4400" dirty="0" err="1">
                <a:effectLst>
                  <a:outerShdw blurRad="38100" dist="38100" dir="2700000" algn="tl">
                    <a:srgbClr val="000000">
                      <a:alpha val="43137"/>
                    </a:srgbClr>
                  </a:outerShdw>
                </a:effectLst>
                <a:latin typeface="Calibri" panose="020F0502020204030204" pitchFamily="34" charset="0"/>
              </a:rPr>
              <a:t>Theropods</a:t>
            </a:r>
            <a:endParaRPr lang="en-US" sz="4400" dirty="0">
              <a:effectLst>
                <a:outerShdw blurRad="38100" dist="38100" dir="2700000" algn="tl">
                  <a:srgbClr val="000000">
                    <a:alpha val="43137"/>
                  </a:srgbClr>
                </a:outerShdw>
              </a:effectLst>
              <a:latin typeface="Calibri Light" panose="020F0302020204030204" pitchFamily="34" charset="0"/>
            </a:endParaRPr>
          </a:p>
        </p:txBody>
      </p:sp>
      <p:sp>
        <p:nvSpPr>
          <p:cNvPr id="5" name="Content Placeholder 4"/>
          <p:cNvSpPr>
            <a:spLocks noGrp="1"/>
          </p:cNvSpPr>
          <p:nvPr>
            <p:ph idx="1"/>
          </p:nvPr>
        </p:nvSpPr>
        <p:spPr>
          <a:xfrm>
            <a:off x="811406" y="1219241"/>
            <a:ext cx="4553607" cy="2144366"/>
          </a:xfrm>
        </p:spPr>
        <p:txBody>
          <a:bodyPr>
            <a:normAutofit/>
          </a:bodyPr>
          <a:lstStyle/>
          <a:p>
            <a:pPr lvl="1">
              <a:buFont typeface="Wingdings" panose="05000000000000000000" pitchFamily="2" charset="2"/>
              <a:buChar char="v"/>
            </a:pPr>
            <a:r>
              <a:rPr lang="en-US" dirty="0">
                <a:latin typeface="+mj-lt"/>
              </a:rPr>
              <a:t>Carnivorous dinosaurs</a:t>
            </a:r>
          </a:p>
          <a:p>
            <a:pPr lvl="1">
              <a:buFont typeface="Wingdings" panose="05000000000000000000" pitchFamily="2" charset="2"/>
              <a:buChar char="v"/>
            </a:pPr>
            <a:r>
              <a:rPr lang="en-US" dirty="0"/>
              <a:t>W</a:t>
            </a:r>
            <a:r>
              <a:rPr lang="en-US" dirty="0">
                <a:latin typeface="+mj-lt"/>
              </a:rPr>
              <a:t>alked on 2-legs (bipedal)</a:t>
            </a:r>
          </a:p>
          <a:p>
            <a:pPr marL="0" indent="0">
              <a:buNone/>
            </a:pPr>
            <a:r>
              <a:rPr lang="en-US" sz="1800" dirty="0">
                <a:latin typeface="+mj-lt"/>
              </a:rPr>
              <a:t>Includes: T. rex, </a:t>
            </a:r>
            <a:r>
              <a:rPr lang="en-US" sz="1800" dirty="0" err="1">
                <a:latin typeface="+mj-lt"/>
              </a:rPr>
              <a:t>Allosaurus</a:t>
            </a:r>
            <a:r>
              <a:rPr lang="en-US" sz="1800" dirty="0">
                <a:latin typeface="+mj-lt"/>
              </a:rPr>
              <a:t>, </a:t>
            </a:r>
            <a:r>
              <a:rPr lang="en-US" sz="1800" dirty="0" err="1">
                <a:latin typeface="+mj-lt"/>
              </a:rPr>
              <a:t>Spinosaurus</a:t>
            </a:r>
            <a:r>
              <a:rPr lang="en-US" sz="1800" dirty="0">
                <a:latin typeface="+mj-lt"/>
              </a:rPr>
              <a:t>, raptors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443" y="2017731"/>
            <a:ext cx="3764213" cy="15729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579" y="3833649"/>
            <a:ext cx="3768186" cy="23433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421" y="4143676"/>
            <a:ext cx="2120462" cy="2033287"/>
          </a:xfrm>
          <a:prstGeom prst="rect">
            <a:avLst/>
          </a:prstGeom>
        </p:spPr>
      </p:pic>
      <p:sp>
        <p:nvSpPr>
          <p:cNvPr id="3" name="TextBox 2"/>
          <p:cNvSpPr txBox="1"/>
          <p:nvPr/>
        </p:nvSpPr>
        <p:spPr>
          <a:xfrm>
            <a:off x="4461163" y="4525819"/>
            <a:ext cx="2807855" cy="984885"/>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rPr>
              <a:t>and…..birds</a:t>
            </a:r>
          </a:p>
          <a:p>
            <a:endParaRPr lang="en-US" dirty="0"/>
          </a:p>
        </p:txBody>
      </p:sp>
    </p:spTree>
    <p:extLst>
      <p:ext uri="{BB962C8B-B14F-4D97-AF65-F5344CB8AC3E}">
        <p14:creationId xmlns:p14="http://schemas.microsoft.com/office/powerpoint/2010/main" val="3824192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90" y="379926"/>
            <a:ext cx="10987110" cy="838200"/>
          </a:xfrm>
        </p:spPr>
        <p:txBody>
          <a:bodyPr/>
          <a:lstStyle/>
          <a:p>
            <a:r>
              <a:rPr lang="en-US" dirty="0"/>
              <a:t>… Yes Birds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196" y="1"/>
            <a:ext cx="5319281" cy="6858000"/>
          </a:xfrm>
          <a:prstGeom prst="rect">
            <a:avLst/>
          </a:prstGeom>
        </p:spPr>
      </p:pic>
    </p:spTree>
    <p:extLst>
      <p:ext uri="{BB962C8B-B14F-4D97-AF65-F5344CB8AC3E}">
        <p14:creationId xmlns:p14="http://schemas.microsoft.com/office/powerpoint/2010/main" val="149954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5965"/>
            <a:ext cx="12192000" cy="1400530"/>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Order: </a:t>
            </a:r>
            <a:r>
              <a:rPr lang="en-US" sz="3600" b="0" dirty="0" err="1">
                <a:effectLst>
                  <a:outerShdw blurRad="38100" dist="38100" dir="2700000" algn="tl">
                    <a:srgbClr val="000000">
                      <a:alpha val="43137"/>
                    </a:srgbClr>
                  </a:outerShdw>
                </a:effectLst>
                <a:latin typeface="Calibri" panose="020F0502020204030204" pitchFamily="34" charset="0"/>
              </a:rPr>
              <a:t>Saurischia</a:t>
            </a:r>
            <a:br>
              <a:rPr lang="en-US" sz="3600" b="0" dirty="0">
                <a:effectLst>
                  <a:outerShdw blurRad="38100" dist="38100" dir="2700000" algn="tl">
                    <a:srgbClr val="000000">
                      <a:alpha val="43137"/>
                    </a:srgbClr>
                  </a:outerShdw>
                </a:effectLst>
                <a:latin typeface="Calibri" panose="020F0502020204030204" pitchFamily="34" charset="0"/>
              </a:rPr>
            </a:br>
            <a:br>
              <a:rPr lang="en-US" sz="3600" b="0" dirty="0">
                <a:effectLst>
                  <a:outerShdw blurRad="38100" dist="38100" dir="2700000" algn="tl">
                    <a:srgbClr val="000000">
                      <a:alpha val="43137"/>
                    </a:srgbClr>
                  </a:outerShdw>
                </a:effectLst>
                <a:latin typeface="Calibri" panose="020F0502020204030204" pitchFamily="34" charset="0"/>
              </a:rPr>
            </a:br>
            <a:r>
              <a:rPr lang="en-US" sz="3600" b="0" dirty="0">
                <a:effectLst>
                  <a:outerShdw blurRad="38100" dist="38100" dir="2700000" algn="tl">
                    <a:srgbClr val="000000">
                      <a:alpha val="43137"/>
                    </a:srgbClr>
                  </a:outerShdw>
                </a:effectLst>
                <a:latin typeface="Calibri" panose="020F0502020204030204" pitchFamily="34" charset="0"/>
              </a:rPr>
              <a:t>     </a:t>
            </a:r>
            <a:r>
              <a:rPr lang="en-US" sz="3600" b="0" dirty="0">
                <a:effectLst/>
                <a:latin typeface="Calibri" panose="020F0502020204030204" pitchFamily="34" charset="0"/>
              </a:rPr>
              <a:t>Suborder: </a:t>
            </a:r>
            <a:r>
              <a:rPr lang="en-US" sz="3600" b="0" dirty="0" err="1">
                <a:effectLst/>
                <a:latin typeface="Calibri" panose="020F0502020204030204" pitchFamily="34" charset="0"/>
              </a:rPr>
              <a:t>Sauropoda</a:t>
            </a:r>
            <a:r>
              <a:rPr lang="en-US" sz="3600" b="0" dirty="0">
                <a:effectLst/>
                <a:latin typeface="Calibri" panose="020F0502020204030204" pitchFamily="34" charset="0"/>
              </a:rPr>
              <a:t> (lizard foot)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48" t="5371" r="1080" b="16842"/>
          <a:stretch/>
        </p:blipFill>
        <p:spPr>
          <a:xfrm>
            <a:off x="2553073" y="1687157"/>
            <a:ext cx="7343432" cy="4932570"/>
          </a:xfrm>
          <a:prstGeom prst="rect">
            <a:avLst/>
          </a:prstGeom>
        </p:spPr>
      </p:pic>
    </p:spTree>
    <p:extLst>
      <p:ext uri="{BB962C8B-B14F-4D97-AF65-F5344CB8AC3E}">
        <p14:creationId xmlns:p14="http://schemas.microsoft.com/office/powerpoint/2010/main" val="3422047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97" y="128787"/>
            <a:ext cx="2969448" cy="1168711"/>
          </a:xfrm>
        </p:spPr>
        <p:txBody>
          <a:bodyPr>
            <a:normAutofit fontScale="90000"/>
          </a:bodyPr>
          <a:lstStyle/>
          <a:p>
            <a:pPr marL="0" indent="0">
              <a:buNone/>
            </a:pPr>
            <a:r>
              <a:rPr lang="en-US" sz="4400" b="0" dirty="0">
                <a:effectLst>
                  <a:outerShdw blurRad="38100" dist="38100" dir="2700000" algn="tl">
                    <a:srgbClr val="000000">
                      <a:alpha val="43137"/>
                    </a:srgbClr>
                  </a:outerShdw>
                </a:effectLst>
                <a:latin typeface="Calibri" panose="020F0502020204030204" pitchFamily="34" charset="0"/>
              </a:rPr>
              <a:t>Sauropods</a:t>
            </a:r>
          </a:p>
        </p:txBody>
      </p:sp>
      <p:sp>
        <p:nvSpPr>
          <p:cNvPr id="3" name="Content Placeholder 2"/>
          <p:cNvSpPr>
            <a:spLocks noGrp="1"/>
          </p:cNvSpPr>
          <p:nvPr>
            <p:ph idx="1"/>
          </p:nvPr>
        </p:nvSpPr>
        <p:spPr>
          <a:xfrm>
            <a:off x="851079" y="1187540"/>
            <a:ext cx="5320862" cy="4351338"/>
          </a:xfrm>
        </p:spPr>
        <p:txBody>
          <a:bodyPr>
            <a:normAutofit/>
          </a:bodyPr>
          <a:lstStyle/>
          <a:p>
            <a:pPr lvl="1">
              <a:buFont typeface="Wingdings" panose="05000000000000000000" pitchFamily="2" charset="2"/>
              <a:buChar char="v"/>
            </a:pPr>
            <a:r>
              <a:rPr lang="en-US" dirty="0"/>
              <a:t>Traditional long-necked dinosaurs</a:t>
            </a:r>
          </a:p>
          <a:p>
            <a:pPr lvl="1">
              <a:buFont typeface="Wingdings" panose="05000000000000000000" pitchFamily="2" charset="2"/>
              <a:buChar char="v"/>
            </a:pPr>
            <a:r>
              <a:rPr lang="en-US" dirty="0"/>
              <a:t>Herbivores</a:t>
            </a:r>
          </a:p>
          <a:p>
            <a:pPr lvl="1">
              <a:buFont typeface="Wingdings" panose="05000000000000000000" pitchFamily="2" charset="2"/>
              <a:buChar char="v"/>
            </a:pPr>
            <a:r>
              <a:rPr lang="en-US" dirty="0"/>
              <a:t>Walked on 4-legs (quadrupedal) mostly</a:t>
            </a:r>
          </a:p>
          <a:p>
            <a:pPr marL="0" indent="0">
              <a:buNone/>
            </a:pPr>
            <a:r>
              <a:rPr lang="en-US" sz="1800" dirty="0"/>
              <a:t>Includes: Diplodocus, </a:t>
            </a:r>
            <a:r>
              <a:rPr lang="en-US" sz="1800" dirty="0" err="1"/>
              <a:t>Seismosaurus</a:t>
            </a:r>
            <a:r>
              <a:rPr lang="en-US" sz="1800" dirty="0"/>
              <a:t>, Brachiosaurus, Brontosaurus and Apatosaurus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851" y="1629300"/>
            <a:ext cx="3014367" cy="18604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851" y="3773064"/>
            <a:ext cx="3815255" cy="214608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5756" b="19980"/>
          <a:stretch/>
        </p:blipFill>
        <p:spPr>
          <a:xfrm>
            <a:off x="1798790" y="4477333"/>
            <a:ext cx="4890614" cy="2123090"/>
          </a:xfrm>
          <a:prstGeom prst="rect">
            <a:avLst/>
          </a:prstGeom>
        </p:spPr>
      </p:pic>
    </p:spTree>
    <p:extLst>
      <p:ext uri="{BB962C8B-B14F-4D97-AF65-F5344CB8AC3E}">
        <p14:creationId xmlns:p14="http://schemas.microsoft.com/office/powerpoint/2010/main" val="3852194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57" y="329600"/>
            <a:ext cx="11561379" cy="1537247"/>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Order: </a:t>
            </a:r>
            <a:r>
              <a:rPr lang="en-US" sz="3600" b="0" dirty="0" err="1">
                <a:effectLst>
                  <a:outerShdw blurRad="38100" dist="38100" dir="2700000" algn="tl">
                    <a:srgbClr val="000000">
                      <a:alpha val="43137"/>
                    </a:srgbClr>
                  </a:outerShdw>
                </a:effectLst>
                <a:latin typeface="Calibri" panose="020F0502020204030204" pitchFamily="34" charset="0"/>
              </a:rPr>
              <a:t>Ornithischia</a:t>
            </a:r>
            <a:br>
              <a:rPr lang="en-US" sz="3600" b="0" dirty="0">
                <a:effectLst>
                  <a:outerShdw blurRad="38100" dist="38100" dir="2700000" algn="tl">
                    <a:srgbClr val="000000">
                      <a:alpha val="43137"/>
                    </a:srgbClr>
                  </a:outerShdw>
                </a:effectLst>
                <a:latin typeface="Calibri" panose="020F0502020204030204" pitchFamily="34" charset="0"/>
              </a:rPr>
            </a:br>
            <a:br>
              <a:rPr lang="en-US" sz="3600" b="0" dirty="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latin typeface="Calibri Light" panose="020F0302020204030204" pitchFamily="34" charset="0"/>
              </a:rPr>
              <a:t>    3 Suborders: THYREOPHORA, </a:t>
            </a:r>
            <a:r>
              <a:rPr lang="en-US" sz="3600" b="0" dirty="0" err="1">
                <a:effectLst>
                  <a:outerShdw blurRad="38100" dist="38100" dir="2700000" algn="tl">
                    <a:srgbClr val="000000">
                      <a:alpha val="43137"/>
                    </a:srgbClr>
                  </a:outerShdw>
                </a:effectLst>
                <a:latin typeface="Calibri Light" panose="020F0302020204030204" pitchFamily="34" charset="0"/>
              </a:rPr>
              <a:t>Ornithopoda</a:t>
            </a:r>
            <a:r>
              <a:rPr lang="en-US" sz="3600" b="0" dirty="0">
                <a:effectLst>
                  <a:outerShdw blurRad="38100" dist="38100" dir="2700000" algn="tl">
                    <a:srgbClr val="000000">
                      <a:alpha val="43137"/>
                    </a:srgbClr>
                  </a:outerShdw>
                </a:effectLst>
                <a:latin typeface="Calibri Light" panose="020F0302020204030204" pitchFamily="34" charset="0"/>
              </a:rPr>
              <a:t>, </a:t>
            </a:r>
            <a:r>
              <a:rPr lang="en-US" sz="3600" b="0" dirty="0" err="1">
                <a:effectLst>
                  <a:outerShdw blurRad="38100" dist="38100" dir="2700000" algn="tl">
                    <a:srgbClr val="000000">
                      <a:alpha val="43137"/>
                    </a:srgbClr>
                  </a:outerShdw>
                </a:effectLst>
                <a:latin typeface="Calibri Light" panose="020F0302020204030204" pitchFamily="34" charset="0"/>
              </a:rPr>
              <a:t>mARGINOCEPHALIA</a:t>
            </a:r>
            <a:endParaRPr lang="en-US" sz="3600" b="0" dirty="0">
              <a:effectLst>
                <a:outerShdw blurRad="38100" dist="38100" dir="2700000" algn="tl">
                  <a:srgbClr val="000000">
                    <a:alpha val="43137"/>
                  </a:srgbClr>
                </a:outerShdw>
              </a:effectLst>
              <a:latin typeface="Calibri Light" panose="020F03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48" t="5808" r="1080" b="16623"/>
          <a:stretch/>
        </p:blipFill>
        <p:spPr>
          <a:xfrm>
            <a:off x="3065173" y="2353133"/>
            <a:ext cx="6393285" cy="4282293"/>
          </a:xfrm>
          <a:prstGeom prst="rect">
            <a:avLst/>
          </a:prstGeom>
        </p:spPr>
      </p:pic>
    </p:spTree>
    <p:extLst>
      <p:ext uri="{BB962C8B-B14F-4D97-AF65-F5344CB8AC3E}">
        <p14:creationId xmlns:p14="http://schemas.microsoft.com/office/powerpoint/2010/main" val="3006003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483" y="192397"/>
            <a:ext cx="4283032" cy="1161280"/>
          </a:xfrm>
        </p:spPr>
        <p:txBody>
          <a:bodyPr>
            <a:normAutofit fontScale="90000"/>
          </a:bodyPr>
          <a:lstStyle/>
          <a:p>
            <a:pPr marL="0" indent="0">
              <a:buNone/>
            </a:pPr>
            <a:br>
              <a:rPr lang="en-US" sz="4900" b="0" dirty="0">
                <a:effectLst>
                  <a:outerShdw blurRad="38100" dist="38100" dir="2700000" algn="tl">
                    <a:srgbClr val="000000">
                      <a:alpha val="43137"/>
                    </a:srgbClr>
                  </a:outerShdw>
                </a:effectLst>
                <a:latin typeface="Calibri" panose="020F0502020204030204" pitchFamily="34" charset="0"/>
              </a:rPr>
            </a:br>
            <a:r>
              <a:rPr lang="en-US" sz="4900" b="0" dirty="0" err="1">
                <a:effectLst>
                  <a:outerShdw blurRad="38100" dist="38100" dir="2700000" algn="tl">
                    <a:srgbClr val="000000">
                      <a:alpha val="43137"/>
                    </a:srgbClr>
                  </a:outerShdw>
                </a:effectLst>
                <a:latin typeface="Calibri" panose="020F0502020204030204" pitchFamily="34" charset="0"/>
              </a:rPr>
              <a:t>Ornithischia</a:t>
            </a:r>
            <a:br>
              <a:rPr lang="en-US" sz="3600" b="0" dirty="0"/>
            </a:br>
            <a:br>
              <a:rPr lang="en-US" sz="3600" b="0" dirty="0"/>
            </a:br>
            <a:endParaRPr lang="en-US" sz="3600" b="0" dirty="0"/>
          </a:p>
        </p:txBody>
      </p:sp>
      <p:sp>
        <p:nvSpPr>
          <p:cNvPr id="3" name="Content Placeholder 2"/>
          <p:cNvSpPr>
            <a:spLocks noGrp="1"/>
          </p:cNvSpPr>
          <p:nvPr>
            <p:ph idx="1"/>
          </p:nvPr>
        </p:nvSpPr>
        <p:spPr>
          <a:xfrm>
            <a:off x="772776" y="1526405"/>
            <a:ext cx="3933497" cy="4351338"/>
          </a:xfrm>
        </p:spPr>
        <p:txBody>
          <a:bodyPr>
            <a:normAutofit/>
          </a:bodyPr>
          <a:lstStyle/>
          <a:p>
            <a:pPr lvl="1">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Herbivores</a:t>
            </a:r>
          </a:p>
          <a:p>
            <a:pPr lvl="1">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Often have beaks or bills</a:t>
            </a:r>
          </a:p>
          <a:p>
            <a:pPr lvl="1">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Primarily walked on 4 legs (quadrupedal)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514" y="1526405"/>
            <a:ext cx="3522773" cy="19864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134" y="4453956"/>
            <a:ext cx="3155731" cy="20266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575" y="2558821"/>
            <a:ext cx="3032056" cy="202389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91" y="4277710"/>
            <a:ext cx="3481058" cy="2379173"/>
          </a:xfrm>
          <a:prstGeom prst="rect">
            <a:avLst/>
          </a:prstGeom>
        </p:spPr>
      </p:pic>
    </p:spTree>
    <p:extLst>
      <p:ext uri="{BB962C8B-B14F-4D97-AF65-F5344CB8AC3E}">
        <p14:creationId xmlns:p14="http://schemas.microsoft.com/office/powerpoint/2010/main" val="4339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4FA4-BC03-4C08-948F-FE2B7D67301C}"/>
              </a:ext>
            </a:extLst>
          </p:cNvPr>
          <p:cNvSpPr>
            <a:spLocks noGrp="1"/>
          </p:cNvSpPr>
          <p:nvPr>
            <p:ph type="title"/>
          </p:nvPr>
        </p:nvSpPr>
        <p:spPr>
          <a:xfrm>
            <a:off x="730491" y="306729"/>
            <a:ext cx="10496952" cy="838200"/>
          </a:xfrm>
        </p:spPr>
        <p:txBody>
          <a:bodyPr/>
          <a:lstStyle/>
          <a:p>
            <a:r>
              <a:rPr lang="en-US" dirty="0"/>
              <a:t>Like a Sprinter</a:t>
            </a:r>
          </a:p>
        </p:txBody>
      </p:sp>
      <p:pic>
        <p:nvPicPr>
          <p:cNvPr id="4" name="Picture 3">
            <a:extLst>
              <a:ext uri="{FF2B5EF4-FFF2-40B4-BE49-F238E27FC236}">
                <a16:creationId xmlns:a16="http://schemas.microsoft.com/office/drawing/2014/main" id="{9F2B7EA4-66F5-49D4-9A21-F75F1C72452E}"/>
              </a:ext>
            </a:extLst>
          </p:cNvPr>
          <p:cNvPicPr>
            <a:picLocks noChangeAspect="1"/>
          </p:cNvPicPr>
          <p:nvPr/>
        </p:nvPicPr>
        <p:blipFill rotWithShape="1">
          <a:blip r:embed="rId2"/>
          <a:srcRect b="11422"/>
          <a:stretch/>
        </p:blipFill>
        <p:spPr>
          <a:xfrm>
            <a:off x="1767386" y="1513389"/>
            <a:ext cx="8657227" cy="4308677"/>
          </a:xfrm>
          <a:prstGeom prst="rect">
            <a:avLst/>
          </a:prstGeom>
        </p:spPr>
      </p:pic>
    </p:spTree>
    <p:extLst>
      <p:ext uri="{BB962C8B-B14F-4D97-AF65-F5344CB8AC3E}">
        <p14:creationId xmlns:p14="http://schemas.microsoft.com/office/powerpoint/2010/main" val="4039272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129" y="115909"/>
            <a:ext cx="9569004" cy="1106273"/>
          </a:xfrm>
        </p:spPr>
        <p:txBody>
          <a:bodyPr/>
          <a:lstStyle/>
          <a:p>
            <a:pPr marL="0" indent="0" algn="ctr">
              <a:buNone/>
            </a:pPr>
            <a:r>
              <a:rPr lang="en-US" sz="4400" b="0" dirty="0">
                <a:latin typeface="Calibri" panose="020F0502020204030204" pitchFamily="34" charset="0"/>
              </a:rPr>
              <a:t>Suborder: </a:t>
            </a:r>
            <a:r>
              <a:rPr lang="en-US" sz="4400" b="0" dirty="0" err="1">
                <a:latin typeface="Calibri" panose="020F0502020204030204" pitchFamily="34" charset="0"/>
              </a:rPr>
              <a:t>Thyreophora</a:t>
            </a:r>
            <a:endParaRPr lang="en-US"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354" y="1518397"/>
            <a:ext cx="6651899" cy="4743290"/>
          </a:xfrm>
          <a:prstGeom prst="rect">
            <a:avLst/>
          </a:prstGeom>
        </p:spPr>
      </p:pic>
    </p:spTree>
    <p:extLst>
      <p:ext uri="{BB962C8B-B14F-4D97-AF65-F5344CB8AC3E}">
        <p14:creationId xmlns:p14="http://schemas.microsoft.com/office/powerpoint/2010/main" val="345194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562" y="0"/>
            <a:ext cx="8683348" cy="1143000"/>
          </a:xfrm>
        </p:spPr>
        <p:txBody>
          <a:bodyPr/>
          <a:lstStyle/>
          <a:p>
            <a:pPr marL="0" indent="0" algn="l">
              <a:buNone/>
            </a:pPr>
            <a:r>
              <a:rPr lang="en-US" sz="4000" dirty="0">
                <a:latin typeface="Calibri" panose="020F0502020204030204" pitchFamily="34" charset="0"/>
              </a:rPr>
              <a:t>Suborder: </a:t>
            </a:r>
            <a:r>
              <a:rPr lang="en-US" sz="4000" dirty="0" err="1">
                <a:latin typeface="Calibri" panose="020F0502020204030204" pitchFamily="34" charset="0"/>
              </a:rPr>
              <a:t>Thyreophora</a:t>
            </a:r>
            <a:endParaRPr lang="en-US" dirty="0"/>
          </a:p>
        </p:txBody>
      </p:sp>
      <p:sp>
        <p:nvSpPr>
          <p:cNvPr id="3" name="Content Placeholder 2"/>
          <p:cNvSpPr>
            <a:spLocks noGrp="1"/>
          </p:cNvSpPr>
          <p:nvPr>
            <p:ph idx="1"/>
          </p:nvPr>
        </p:nvSpPr>
        <p:spPr>
          <a:xfrm>
            <a:off x="1103313" y="1607733"/>
            <a:ext cx="3710426" cy="4195481"/>
          </a:xfrm>
        </p:spPr>
        <p:txBody>
          <a:bodyPr>
            <a:normAutofit/>
          </a:bodyPr>
          <a:lstStyle/>
          <a:p>
            <a:pPr>
              <a:buFont typeface="Wingdings" panose="05000000000000000000" pitchFamily="2" charset="2"/>
              <a:buChar char="v"/>
            </a:pPr>
            <a:r>
              <a:rPr lang="en-US" sz="2000" dirty="0">
                <a:effectLst>
                  <a:outerShdw blurRad="38100" dist="38100" dir="2700000" algn="tl">
                    <a:srgbClr val="000000">
                      <a:alpha val="43137"/>
                    </a:srgbClr>
                  </a:outerShdw>
                </a:effectLst>
                <a:latin typeface="Calibri" panose="020F0502020204030204" pitchFamily="34" charset="0"/>
              </a:rPr>
              <a:t>Armored or plated bodies</a:t>
            </a:r>
          </a:p>
          <a:p>
            <a:pPr>
              <a:buFont typeface="Wingdings" panose="05000000000000000000" pitchFamily="2" charset="2"/>
              <a:buChar char="v"/>
            </a:pPr>
            <a:r>
              <a:rPr lang="en-US" sz="2000" dirty="0">
                <a:effectLst>
                  <a:outerShdw blurRad="38100" dist="38100" dir="2700000" algn="tl">
                    <a:srgbClr val="000000">
                      <a:alpha val="43137"/>
                    </a:srgbClr>
                  </a:outerShdw>
                </a:effectLst>
                <a:latin typeface="Calibri" panose="020F0502020204030204" pitchFamily="34" charset="0"/>
              </a:rPr>
              <a:t>Spiked or clubbed tails</a:t>
            </a:r>
          </a:p>
          <a:p>
            <a:pPr marL="457200" lvl="1" indent="0">
              <a:buNone/>
            </a:pPr>
            <a:r>
              <a:rPr lang="en-US" sz="1800" dirty="0">
                <a:effectLst>
                  <a:outerShdw blurRad="38100" dist="38100" dir="2700000" algn="tl">
                    <a:srgbClr val="000000">
                      <a:alpha val="43137"/>
                    </a:srgbClr>
                  </a:outerShdw>
                </a:effectLst>
                <a:latin typeface="Calibri" panose="020F0502020204030204" pitchFamily="34" charset="0"/>
              </a:rPr>
              <a:t>Ankylosaurs</a:t>
            </a:r>
          </a:p>
          <a:p>
            <a:pPr marL="457200" lvl="1" indent="0">
              <a:buNone/>
            </a:pPr>
            <a:r>
              <a:rPr lang="en-US" sz="1800" dirty="0">
                <a:effectLst>
                  <a:outerShdw blurRad="38100" dist="38100" dir="2700000" algn="tl">
                    <a:srgbClr val="000000">
                      <a:alpha val="43137"/>
                    </a:srgbClr>
                  </a:outerShdw>
                </a:effectLst>
                <a:latin typeface="Calibri" panose="020F0502020204030204" pitchFamily="34" charset="0"/>
              </a:rPr>
              <a:t>Stegosaurs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786" y="1660633"/>
            <a:ext cx="4367704" cy="29582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12" y="3422138"/>
            <a:ext cx="4298731" cy="2869403"/>
          </a:xfrm>
          <a:prstGeom prst="rect">
            <a:avLst/>
          </a:prstGeom>
        </p:spPr>
      </p:pic>
    </p:spTree>
    <p:extLst>
      <p:ext uri="{BB962C8B-B14F-4D97-AF65-F5344CB8AC3E}">
        <p14:creationId xmlns:p14="http://schemas.microsoft.com/office/powerpoint/2010/main" val="289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anim calcmode="lin" valueType="num">
                                      <p:cBhvr>
                                        <p:cTn id="2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0462"/>
          </a:xfrm>
        </p:spPr>
        <p:txBody>
          <a:bodyPr/>
          <a:lstStyle/>
          <a:p>
            <a:pPr marL="0" indent="0" algn="ctr">
              <a:buNone/>
            </a:pPr>
            <a:r>
              <a:rPr lang="en-US" sz="4400" b="0" dirty="0">
                <a:effectLst>
                  <a:outerShdw blurRad="38100" dist="38100" dir="2700000" algn="tl">
                    <a:srgbClr val="000000">
                      <a:alpha val="43137"/>
                    </a:srgbClr>
                  </a:outerShdw>
                </a:effectLst>
                <a:latin typeface="Calibri" panose="020F0502020204030204" pitchFamily="34" charset="0"/>
              </a:rPr>
              <a:t>Suborder: </a:t>
            </a:r>
            <a:r>
              <a:rPr lang="en-US" sz="4400" b="0" dirty="0" err="1">
                <a:effectLst>
                  <a:outerShdw blurRad="38100" dist="38100" dir="2700000" algn="tl">
                    <a:srgbClr val="000000">
                      <a:alpha val="43137"/>
                    </a:srgbClr>
                  </a:outerShdw>
                </a:effectLst>
                <a:latin typeface="Calibri" panose="020F0502020204030204" pitchFamily="34" charset="0"/>
              </a:rPr>
              <a:t>Ornithopoda</a:t>
            </a:r>
            <a:endParaRPr lang="en-US" b="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057" y="1231867"/>
            <a:ext cx="7075884" cy="5045622"/>
          </a:xfrm>
          <a:prstGeom prst="rect">
            <a:avLst/>
          </a:prstGeom>
        </p:spPr>
      </p:pic>
    </p:spTree>
    <p:extLst>
      <p:ext uri="{BB962C8B-B14F-4D97-AF65-F5344CB8AC3E}">
        <p14:creationId xmlns:p14="http://schemas.microsoft.com/office/powerpoint/2010/main" val="287731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428" y="1846914"/>
            <a:ext cx="3521995" cy="21067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473" y="3793277"/>
            <a:ext cx="3698547" cy="2454910"/>
          </a:xfrm>
          <a:prstGeom prst="rect">
            <a:avLst/>
          </a:prstGeom>
        </p:spPr>
      </p:pic>
      <p:sp>
        <p:nvSpPr>
          <p:cNvPr id="2" name="Title 1"/>
          <p:cNvSpPr>
            <a:spLocks noGrp="1"/>
          </p:cNvSpPr>
          <p:nvPr>
            <p:ph type="title"/>
          </p:nvPr>
        </p:nvSpPr>
        <p:spPr>
          <a:xfrm>
            <a:off x="1" y="0"/>
            <a:ext cx="12191999" cy="1056068"/>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Suborder: </a:t>
            </a:r>
            <a:r>
              <a:rPr lang="en-US" sz="3600" b="0" dirty="0" err="1">
                <a:effectLst>
                  <a:outerShdw blurRad="38100" dist="38100" dir="2700000" algn="tl">
                    <a:srgbClr val="000000">
                      <a:alpha val="43137"/>
                    </a:srgbClr>
                  </a:outerShdw>
                </a:effectLst>
                <a:latin typeface="Calibri" panose="020F0502020204030204" pitchFamily="34" charset="0"/>
              </a:rPr>
              <a:t>Ornithopods</a:t>
            </a:r>
            <a:br>
              <a:rPr lang="en-US" sz="3600" b="0" dirty="0">
                <a:effectLst>
                  <a:outerShdw blurRad="38100" dist="38100" dir="2700000" algn="tl">
                    <a:srgbClr val="000000">
                      <a:alpha val="43137"/>
                    </a:srgbClr>
                  </a:outerShdw>
                </a:effectLst>
                <a:latin typeface="Calibri" panose="020F0502020204030204" pitchFamily="34" charset="0"/>
              </a:rPr>
            </a:br>
            <a:r>
              <a:rPr lang="en-US" sz="3600" b="0" dirty="0">
                <a:effectLst/>
                <a:latin typeface="Calibri" panose="020F0502020204030204" pitchFamily="34" charset="0"/>
              </a:rPr>
              <a:t>Duck-billed Dinosaurs</a:t>
            </a:r>
            <a:endParaRPr lang="en-US" sz="3600" b="0" dirty="0">
              <a:effectLst/>
            </a:endParaRPr>
          </a:p>
        </p:txBody>
      </p:sp>
      <p:sp>
        <p:nvSpPr>
          <p:cNvPr id="3" name="Content Placeholder 2"/>
          <p:cNvSpPr>
            <a:spLocks noGrp="1"/>
          </p:cNvSpPr>
          <p:nvPr>
            <p:ph idx="1"/>
          </p:nvPr>
        </p:nvSpPr>
        <p:spPr>
          <a:xfrm>
            <a:off x="511279" y="1631614"/>
            <a:ext cx="6700890" cy="4195481"/>
          </a:xfrm>
        </p:spPr>
        <p:txBody>
          <a:bodyPr>
            <a:normAutofit/>
          </a:bodyPr>
          <a:lstStyle/>
          <a:p>
            <a:pPr lvl="1">
              <a:buFont typeface="Wingdings" panose="05000000000000000000" pitchFamily="2" charset="2"/>
              <a:buChar char="v"/>
            </a:pPr>
            <a:r>
              <a:rPr lang="en-US" sz="2200" dirty="0">
                <a:effectLst>
                  <a:outerShdw blurRad="38100" dist="38100" dir="2700000" algn="tl">
                    <a:srgbClr val="000000">
                      <a:alpha val="43137"/>
                    </a:srgbClr>
                  </a:outerShdw>
                </a:effectLst>
                <a:latin typeface="Calibri" panose="020F0502020204030204" pitchFamily="34" charset="0"/>
              </a:rPr>
              <a:t>Snout in shape of a bill</a:t>
            </a:r>
          </a:p>
          <a:p>
            <a:pPr lvl="1">
              <a:buFont typeface="Wingdings" panose="05000000000000000000" pitchFamily="2" charset="2"/>
              <a:buChar char="v"/>
            </a:pPr>
            <a:r>
              <a:rPr lang="en-US" sz="2400" dirty="0">
                <a:effectLst>
                  <a:outerShdw blurRad="38100" dist="38100" dir="2700000" algn="tl">
                    <a:srgbClr val="000000">
                      <a:alpha val="43137"/>
                    </a:srgbClr>
                  </a:outerShdw>
                </a:effectLst>
                <a:latin typeface="Calibri" panose="020F0502020204030204" pitchFamily="34" charset="0"/>
              </a:rPr>
              <a:t>Large herds </a:t>
            </a:r>
          </a:p>
          <a:p>
            <a:pPr lvl="1">
              <a:buFont typeface="Wingdings" panose="05000000000000000000" pitchFamily="2" charset="2"/>
              <a:buChar char="v"/>
            </a:pPr>
            <a:r>
              <a:rPr lang="en-US" sz="2400" dirty="0">
                <a:effectLst>
                  <a:outerShdw blurRad="38100" dist="38100" dir="2700000" algn="tl">
                    <a:srgbClr val="000000">
                      <a:alpha val="43137"/>
                    </a:srgbClr>
                  </a:outerShdw>
                </a:effectLst>
                <a:latin typeface="Calibri" panose="020F0502020204030204" pitchFamily="34" charset="0"/>
              </a:rPr>
              <a:t>Well known for nesting and rearing behaviors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11" y="4355887"/>
            <a:ext cx="3365500" cy="1892300"/>
          </a:xfrm>
          <a:prstGeom prst="rect">
            <a:avLst/>
          </a:prstGeom>
        </p:spPr>
      </p:pic>
    </p:spTree>
    <p:extLst>
      <p:ext uri="{BB962C8B-B14F-4D97-AF65-F5344CB8AC3E}">
        <p14:creationId xmlns:p14="http://schemas.microsoft.com/office/powerpoint/2010/main" val="23517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335"/>
            <a:ext cx="12192000" cy="1400530"/>
          </a:xfrm>
        </p:spPr>
        <p:txBody>
          <a:bodyPr>
            <a:noAutofit/>
          </a:bodyPr>
          <a:lstStyle/>
          <a:p>
            <a:pPr marL="0" indent="0" algn="ctr">
              <a:buNone/>
            </a:pPr>
            <a:r>
              <a:rPr lang="en-US" sz="3200" b="0" dirty="0">
                <a:effectLst>
                  <a:outerShdw blurRad="38100" dist="38100" dir="2700000" algn="tl">
                    <a:srgbClr val="000000">
                      <a:alpha val="43137"/>
                    </a:srgbClr>
                  </a:outerShdw>
                </a:effectLst>
                <a:latin typeface="Calibri" panose="020F0502020204030204" pitchFamily="34" charset="0"/>
              </a:rPr>
              <a:t>Suborder: </a:t>
            </a:r>
            <a:r>
              <a:rPr lang="en-US" sz="3200" b="0" dirty="0" err="1">
                <a:effectLst>
                  <a:outerShdw blurRad="38100" dist="38100" dir="2700000" algn="tl">
                    <a:srgbClr val="000000">
                      <a:alpha val="43137"/>
                    </a:srgbClr>
                  </a:outerShdw>
                </a:effectLst>
                <a:latin typeface="Calibri" panose="020F0502020204030204" pitchFamily="34" charset="0"/>
              </a:rPr>
              <a:t>Marginocephalia</a:t>
            </a:r>
            <a:br>
              <a:rPr lang="en-US" sz="3200" b="0" dirty="0">
                <a:effectLst>
                  <a:outerShdw blurRad="38100" dist="38100" dir="2700000" algn="tl">
                    <a:srgbClr val="000000">
                      <a:alpha val="43137"/>
                    </a:srgbClr>
                  </a:outerShdw>
                </a:effectLst>
                <a:latin typeface="Calibri" panose="020F0502020204030204" pitchFamily="34" charset="0"/>
              </a:rPr>
            </a:br>
            <a:br>
              <a:rPr lang="en-US" sz="3200" dirty="0">
                <a:effectLst>
                  <a:outerShdw blurRad="38100" dist="38100" dir="2700000" algn="tl">
                    <a:srgbClr val="000000">
                      <a:alpha val="43137"/>
                    </a:srgbClr>
                  </a:outerShdw>
                </a:effectLst>
                <a:latin typeface="Calibri" panose="020F0502020204030204" pitchFamily="34" charset="0"/>
              </a:rPr>
            </a:br>
            <a:r>
              <a:rPr lang="en-US" sz="3200" b="0" dirty="0">
                <a:effectLst/>
                <a:latin typeface="Calibri" panose="020F0502020204030204" pitchFamily="34" charset="0"/>
              </a:rPr>
              <a:t>Horned and Thick-Skulled Dinosaurs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937" y="1937435"/>
            <a:ext cx="6569641" cy="4684634"/>
          </a:xfrm>
          <a:prstGeom prst="rect">
            <a:avLst/>
          </a:prstGeom>
        </p:spPr>
      </p:pic>
    </p:spTree>
    <p:extLst>
      <p:ext uri="{BB962C8B-B14F-4D97-AF65-F5344CB8AC3E}">
        <p14:creationId xmlns:p14="http://schemas.microsoft.com/office/powerpoint/2010/main" val="25429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604" y="226967"/>
            <a:ext cx="9404723" cy="1400530"/>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Suborder: </a:t>
            </a:r>
            <a:r>
              <a:rPr lang="en-US" sz="3600" b="0" dirty="0" err="1">
                <a:effectLst>
                  <a:outerShdw blurRad="38100" dist="38100" dir="2700000" algn="tl">
                    <a:srgbClr val="000000">
                      <a:alpha val="43137"/>
                    </a:srgbClr>
                  </a:outerShdw>
                </a:effectLst>
                <a:latin typeface="Calibri" panose="020F0502020204030204" pitchFamily="34" charset="0"/>
              </a:rPr>
              <a:t>Marginocephalia</a:t>
            </a:r>
            <a:br>
              <a:rPr lang="en-US" sz="3600" b="0" dirty="0">
                <a:effectLst>
                  <a:outerShdw blurRad="38100" dist="38100" dir="2700000" algn="tl">
                    <a:srgbClr val="000000">
                      <a:alpha val="43137"/>
                    </a:srgbClr>
                  </a:outerShdw>
                </a:effectLst>
                <a:latin typeface="Calibri" panose="020F0502020204030204" pitchFamily="34" charset="0"/>
              </a:rPr>
            </a:br>
            <a:br>
              <a:rPr lang="en-US" sz="3600" b="0" dirty="0">
                <a:effectLst>
                  <a:outerShdw blurRad="38100" dist="38100" dir="2700000" algn="tl">
                    <a:srgbClr val="000000">
                      <a:alpha val="43137"/>
                    </a:srgbClr>
                  </a:outerShdw>
                </a:effectLst>
                <a:latin typeface="Calibri" panose="020F0502020204030204" pitchFamily="34" charset="0"/>
              </a:rPr>
            </a:br>
            <a:r>
              <a:rPr lang="en-US" sz="3600" b="0" dirty="0">
                <a:effectLst/>
                <a:latin typeface="Calibri" panose="020F0502020204030204" pitchFamily="34" charset="0"/>
              </a:rPr>
              <a:t>Horned and Thick-Skulled Dinosaurs</a:t>
            </a:r>
            <a:endParaRPr lang="en-US" sz="3600" b="0" dirty="0">
              <a:effectLst/>
            </a:endParaRPr>
          </a:p>
        </p:txBody>
      </p:sp>
      <p:sp>
        <p:nvSpPr>
          <p:cNvPr id="3" name="Content Placeholder 2"/>
          <p:cNvSpPr>
            <a:spLocks noGrp="1"/>
          </p:cNvSpPr>
          <p:nvPr>
            <p:ph idx="1"/>
          </p:nvPr>
        </p:nvSpPr>
        <p:spPr>
          <a:xfrm>
            <a:off x="2093898" y="1880518"/>
            <a:ext cx="4976604" cy="2050296"/>
          </a:xfrm>
        </p:spPr>
        <p:txBody>
          <a:bodyPr/>
          <a:lstStyle/>
          <a:p>
            <a:pPr marL="0" indent="0">
              <a:buNone/>
            </a:pPr>
            <a:r>
              <a:rPr lang="en-US" sz="2000" dirty="0">
                <a:latin typeface="Calibri" panose="020F0502020204030204" pitchFamily="34" charset="0"/>
              </a:rPr>
              <a:t>Adaptations around the margin of the head</a:t>
            </a:r>
          </a:p>
          <a:p>
            <a:pPr lvl="1"/>
            <a:r>
              <a:rPr lang="en-US" dirty="0">
                <a:latin typeface="Calibri" panose="020F0502020204030204" pitchFamily="34" charset="0"/>
              </a:rPr>
              <a:t>Frill, horns, thick-bony domes</a:t>
            </a:r>
          </a:p>
          <a:p>
            <a:pPr marL="365760" lvl="1" indent="0">
              <a:buNone/>
            </a:pPr>
            <a:r>
              <a:rPr lang="en-US" sz="1800" dirty="0" err="1">
                <a:latin typeface="Calibri" panose="020F0502020204030204" pitchFamily="34" charset="0"/>
              </a:rPr>
              <a:t>Ceratopsians</a:t>
            </a:r>
            <a:r>
              <a:rPr lang="en-US" sz="1800" dirty="0">
                <a:latin typeface="Calibri" panose="020F0502020204030204" pitchFamily="34" charset="0"/>
              </a:rPr>
              <a:t> </a:t>
            </a:r>
          </a:p>
          <a:p>
            <a:pPr marL="365760" lvl="1" indent="0">
              <a:buNone/>
            </a:pPr>
            <a:r>
              <a:rPr lang="en-US" sz="1800" dirty="0" err="1">
                <a:latin typeface="Calibri" panose="020F0502020204030204" pitchFamily="34" charset="0"/>
              </a:rPr>
              <a:t>Pachycephalosaurs</a:t>
            </a:r>
            <a:endParaRPr lang="en-US" sz="1800" dirty="0">
              <a:latin typeface="Calibri" panose="020F0502020204030204" pitchFamily="34" charset="0"/>
            </a:endParaRPr>
          </a:p>
          <a:p>
            <a:pPr lvl="1"/>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74" r="22107" b="7299"/>
          <a:stretch/>
        </p:blipFill>
        <p:spPr>
          <a:xfrm>
            <a:off x="7566242" y="1880518"/>
            <a:ext cx="2753711" cy="24621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15723" y="4324703"/>
            <a:ext cx="4035616" cy="2268926"/>
          </a:xfrm>
          <a:prstGeom prst="rect">
            <a:avLst/>
          </a:prstGeom>
        </p:spPr>
      </p:pic>
    </p:spTree>
    <p:extLst>
      <p:ext uri="{BB962C8B-B14F-4D97-AF65-F5344CB8AC3E}">
        <p14:creationId xmlns:p14="http://schemas.microsoft.com/office/powerpoint/2010/main" val="34022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ppt_w</p:attrName>
                                        </p:attrNameLst>
                                      </p:cBhvr>
                                      <p:tavLst>
                                        <p:tav tm="0" fmla="#ppt_w*sin(2.5*pi*$)">
                                          <p:val>
                                            <p:fltVal val="0"/>
                                          </p:val>
                                        </p:tav>
                                        <p:tav tm="100000">
                                          <p:val>
                                            <p:fltVal val="1"/>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619" y="147898"/>
            <a:ext cx="8683348" cy="1143000"/>
          </a:xfrm>
        </p:spPr>
        <p:txBody>
          <a:bodyPr/>
          <a:lstStyle/>
          <a:p>
            <a:pPr marL="0" indent="0" algn="l">
              <a:buNone/>
            </a:pPr>
            <a:r>
              <a:rPr lang="en-US" dirty="0"/>
              <a:t>Describe-Your-Dino</a:t>
            </a:r>
          </a:p>
        </p:txBody>
      </p:sp>
      <p:sp>
        <p:nvSpPr>
          <p:cNvPr id="3" name="Content Placeholder 2"/>
          <p:cNvSpPr>
            <a:spLocks noGrp="1"/>
          </p:cNvSpPr>
          <p:nvPr>
            <p:ph idx="1"/>
          </p:nvPr>
        </p:nvSpPr>
        <p:spPr>
          <a:xfrm>
            <a:off x="1119283" y="1434875"/>
            <a:ext cx="10168310" cy="4786043"/>
          </a:xfrm>
        </p:spPr>
        <p:txBody>
          <a:bodyPr>
            <a:noAutofit/>
          </a:bodyPr>
          <a:lstStyle/>
          <a:p>
            <a:pPr marL="0" indent="0">
              <a:buNone/>
            </a:pPr>
            <a:r>
              <a:rPr lang="en-US" sz="2400" dirty="0">
                <a:latin typeface="Calibri" panose="020F0502020204030204" pitchFamily="34" charset="0"/>
              </a:rPr>
              <a:t>Your field group just found a new species! </a:t>
            </a:r>
          </a:p>
          <a:p>
            <a:pPr marL="0" indent="0">
              <a:buNone/>
            </a:pPr>
            <a:r>
              <a:rPr lang="en-US" sz="2400" dirty="0">
                <a:latin typeface="Calibri" panose="020F0502020204030204" pitchFamily="34" charset="0"/>
              </a:rPr>
              <a:t>Journal  the characteristics (complete the worksheet) of the fossil material at your site (table)</a:t>
            </a:r>
          </a:p>
          <a:p>
            <a:pPr lvl="2"/>
            <a:r>
              <a:rPr lang="en-US" sz="2400" dirty="0">
                <a:latin typeface="Calibri" panose="020F0502020204030204" pitchFamily="34" charset="0"/>
              </a:rPr>
              <a:t>Can you determine:</a:t>
            </a:r>
          </a:p>
          <a:p>
            <a:pPr lvl="3"/>
            <a:r>
              <a:rPr lang="en-US" sz="2200" dirty="0">
                <a:latin typeface="Calibri" panose="020F0502020204030204" pitchFamily="34" charset="0"/>
              </a:rPr>
              <a:t>What environment the animal lived in</a:t>
            </a:r>
          </a:p>
          <a:p>
            <a:pPr lvl="3"/>
            <a:r>
              <a:rPr lang="en-US" sz="2200" dirty="0">
                <a:latin typeface="Calibri" panose="020F0502020204030204" pitchFamily="34" charset="0"/>
              </a:rPr>
              <a:t>When it lived</a:t>
            </a:r>
          </a:p>
          <a:p>
            <a:pPr lvl="3"/>
            <a:r>
              <a:rPr lang="en-US" sz="2200" dirty="0">
                <a:latin typeface="Calibri" panose="020F0502020204030204" pitchFamily="34" charset="0"/>
              </a:rPr>
              <a:t>What it ate</a:t>
            </a:r>
          </a:p>
          <a:p>
            <a:pPr lvl="3"/>
            <a:r>
              <a:rPr lang="en-US" sz="2200" dirty="0">
                <a:latin typeface="Calibri" panose="020F0502020204030204" pitchFamily="34" charset="0"/>
              </a:rPr>
              <a:t>Note any other interesting facts regarding</a:t>
            </a:r>
            <a:br>
              <a:rPr lang="en-US" sz="2200" dirty="0">
                <a:latin typeface="Calibri" panose="020F0502020204030204" pitchFamily="34" charset="0"/>
              </a:rPr>
            </a:br>
            <a:r>
              <a:rPr lang="en-US" sz="2200" dirty="0">
                <a:latin typeface="Calibri" panose="020F0502020204030204" pitchFamily="34" charset="0"/>
              </a:rPr>
              <a:t>the material</a:t>
            </a:r>
          </a:p>
          <a:p>
            <a:pPr lvl="2"/>
            <a:r>
              <a:rPr lang="en-US" sz="2400" dirty="0">
                <a:latin typeface="Calibri" panose="020F0502020204030204" pitchFamily="34" charset="0"/>
              </a:rPr>
              <a:t>Where does the animal fit in the dinosaur world?</a:t>
            </a:r>
          </a:p>
          <a:p>
            <a:pPr>
              <a:buNone/>
            </a:pPr>
            <a:br>
              <a:rPr lang="en-US" sz="2400" dirty="0">
                <a:effectLst>
                  <a:outerShdw blurRad="38100" dist="38100" dir="2700000" algn="tl">
                    <a:srgbClr val="000000">
                      <a:alpha val="43137"/>
                    </a:srgbClr>
                  </a:outerShdw>
                </a:effectLst>
                <a:latin typeface="Calibri" panose="020F0502020204030204" pitchFamily="34" charset="0"/>
              </a:rPr>
            </a:br>
            <a:br>
              <a:rPr lang="en-US" sz="2400" dirty="0">
                <a:effectLst>
                  <a:outerShdw blurRad="38100" dist="38100" dir="2700000" algn="tl">
                    <a:srgbClr val="000000">
                      <a:alpha val="43137"/>
                    </a:srgbClr>
                  </a:outerShdw>
                </a:effectLst>
                <a:latin typeface="Calibri" panose="020F0502020204030204" pitchFamily="34" charset="0"/>
              </a:rPr>
            </a:br>
            <a:endParaRPr lang="en-US" sz="2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0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731" y="1554163"/>
            <a:ext cx="8307737" cy="4525962"/>
          </a:xfrm>
        </p:spPr>
      </p:pic>
    </p:spTree>
    <p:extLst>
      <p:ext uri="{BB962C8B-B14F-4D97-AF65-F5344CB8AC3E}">
        <p14:creationId xmlns:p14="http://schemas.microsoft.com/office/powerpoint/2010/main" val="2382226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00" y="1963960"/>
            <a:ext cx="7315200" cy="3706368"/>
          </a:xfrm>
        </p:spPr>
      </p:pic>
    </p:spTree>
    <p:extLst>
      <p:ext uri="{BB962C8B-B14F-4D97-AF65-F5344CB8AC3E}">
        <p14:creationId xmlns:p14="http://schemas.microsoft.com/office/powerpoint/2010/main" val="1377978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550017" y="1270828"/>
            <a:ext cx="7012621" cy="5259466"/>
          </a:xfrm>
        </p:spPr>
      </p:pic>
    </p:spTree>
    <p:extLst>
      <p:ext uri="{BB962C8B-B14F-4D97-AF65-F5344CB8AC3E}">
        <p14:creationId xmlns:p14="http://schemas.microsoft.com/office/powerpoint/2010/main" val="42340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539" y="0"/>
            <a:ext cx="10793326" cy="1143000"/>
          </a:xfrm>
        </p:spPr>
        <p:txBody>
          <a:bodyPr/>
          <a:lstStyle/>
          <a:p>
            <a:pPr marL="0" indent="0" algn="l">
              <a:buNone/>
            </a:pPr>
            <a:r>
              <a:rPr lang="en-US" altLang="en-US" dirty="0">
                <a:effectLst>
                  <a:outerShdw blurRad="38100" dist="38100" dir="2700000" algn="tl">
                    <a:srgbClr val="000000">
                      <a:alpha val="43137"/>
                    </a:srgbClr>
                  </a:outerShdw>
                </a:effectLst>
                <a:latin typeface="Calibri" panose="020F0502020204030204" pitchFamily="34" charset="0"/>
              </a:rPr>
              <a:t>Evolved to inhabit terrestrial ecosystems</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810539" y="1405861"/>
            <a:ext cx="7882700" cy="987401"/>
          </a:xfrm>
        </p:spPr>
        <p:txBody>
          <a:bodyPr>
            <a:noAutofit/>
          </a:bodyPr>
          <a:lstStyle/>
          <a:p>
            <a:pPr marL="0" indent="0">
              <a:buNone/>
            </a:pPr>
            <a:r>
              <a:rPr lang="en-US" sz="3200" dirty="0">
                <a:effectLst>
                  <a:outerShdw blurRad="38100" dist="38100" dir="2700000" algn="tl">
                    <a:srgbClr val="000000">
                      <a:alpha val="43137"/>
                    </a:srgbClr>
                  </a:outerShdw>
                </a:effectLst>
                <a:latin typeface="Calibri" panose="020F0502020204030204" pitchFamily="34" charset="0"/>
              </a:rPr>
              <a:t>Spent the majority of their lives on land.</a:t>
            </a:r>
          </a:p>
        </p:txBody>
      </p:sp>
      <p:sp>
        <p:nvSpPr>
          <p:cNvPr id="12" name="TextBox 11"/>
          <p:cNvSpPr txBox="1"/>
          <p:nvPr/>
        </p:nvSpPr>
        <p:spPr>
          <a:xfrm>
            <a:off x="4710802" y="5708073"/>
            <a:ext cx="4259581" cy="584775"/>
          </a:xfrm>
          <a:prstGeom prst="rect">
            <a:avLst/>
          </a:prstGeom>
          <a:noFill/>
        </p:spPr>
        <p:txBody>
          <a:bodyPr wrap="square" rtlCol="0">
            <a:spAutoFit/>
          </a:bodyPr>
          <a:lstStyle/>
          <a:p>
            <a:r>
              <a:rPr lang="en-US" sz="3200" dirty="0"/>
              <a:t>With an Exception…</a:t>
            </a:r>
          </a:p>
        </p:txBody>
      </p:sp>
      <p:pic>
        <p:nvPicPr>
          <p:cNvPr id="5" name="Picture 4">
            <a:extLst>
              <a:ext uri="{FF2B5EF4-FFF2-40B4-BE49-F238E27FC236}">
                <a16:creationId xmlns:a16="http://schemas.microsoft.com/office/drawing/2014/main" id="{358BB24B-6057-40FB-8575-633603A46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368" y="2185035"/>
            <a:ext cx="4107871" cy="3076938"/>
          </a:xfrm>
          <a:prstGeom prst="rect">
            <a:avLst/>
          </a:prstGeom>
        </p:spPr>
      </p:pic>
    </p:spTree>
    <p:extLst>
      <p:ext uri="{BB962C8B-B14F-4D97-AF65-F5344CB8AC3E}">
        <p14:creationId xmlns:p14="http://schemas.microsoft.com/office/powerpoint/2010/main" val="1000356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4490" y="1554163"/>
            <a:ext cx="6786220" cy="4525962"/>
          </a:xfrm>
        </p:spPr>
      </p:pic>
    </p:spTree>
    <p:extLst>
      <p:ext uri="{BB962C8B-B14F-4D97-AF65-F5344CB8AC3E}">
        <p14:creationId xmlns:p14="http://schemas.microsoft.com/office/powerpoint/2010/main" val="551409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1081" y="1320085"/>
            <a:ext cx="6903075" cy="5177306"/>
          </a:xfrm>
        </p:spPr>
      </p:pic>
    </p:spTree>
    <p:extLst>
      <p:ext uri="{BB962C8B-B14F-4D97-AF65-F5344CB8AC3E}">
        <p14:creationId xmlns:p14="http://schemas.microsoft.com/office/powerpoint/2010/main" val="3581370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0169" y="1345687"/>
            <a:ext cx="6897449" cy="5102891"/>
          </a:xfrm>
        </p:spPr>
      </p:pic>
    </p:spTree>
    <p:extLst>
      <p:ext uri="{BB962C8B-B14F-4D97-AF65-F5344CB8AC3E}">
        <p14:creationId xmlns:p14="http://schemas.microsoft.com/office/powerpoint/2010/main" val="607350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701" y="1554163"/>
            <a:ext cx="9363797" cy="4525962"/>
          </a:xfrm>
        </p:spPr>
      </p:pic>
    </p:spTree>
    <p:extLst>
      <p:ext uri="{BB962C8B-B14F-4D97-AF65-F5344CB8AC3E}">
        <p14:creationId xmlns:p14="http://schemas.microsoft.com/office/powerpoint/2010/main" val="1347177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78129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012" y="1554163"/>
            <a:ext cx="6321175" cy="4525962"/>
          </a:xfrm>
        </p:spPr>
      </p:pic>
    </p:spTree>
    <p:extLst>
      <p:ext uri="{BB962C8B-B14F-4D97-AF65-F5344CB8AC3E}">
        <p14:creationId xmlns:p14="http://schemas.microsoft.com/office/powerpoint/2010/main" val="2080253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28720" y="2626346"/>
            <a:ext cx="4937760" cy="2381596"/>
          </a:xfrm>
        </p:spPr>
      </p:pic>
    </p:spTree>
    <p:extLst>
      <p:ext uri="{BB962C8B-B14F-4D97-AF65-F5344CB8AC3E}">
        <p14:creationId xmlns:p14="http://schemas.microsoft.com/office/powerpoint/2010/main" val="73502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0524" y="1554163"/>
            <a:ext cx="7634152" cy="4525962"/>
          </a:xfrm>
        </p:spPr>
      </p:pic>
    </p:spTree>
    <p:extLst>
      <p:ext uri="{BB962C8B-B14F-4D97-AF65-F5344CB8AC3E}">
        <p14:creationId xmlns:p14="http://schemas.microsoft.com/office/powerpoint/2010/main" val="3703885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1367" y="1554163"/>
            <a:ext cx="7612465" cy="4525962"/>
          </a:xfrm>
        </p:spPr>
      </p:pic>
    </p:spTree>
    <p:extLst>
      <p:ext uri="{BB962C8B-B14F-4D97-AF65-F5344CB8AC3E}">
        <p14:creationId xmlns:p14="http://schemas.microsoft.com/office/powerpoint/2010/main" val="1845229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525"/>
          <a:stretch/>
        </p:blipFill>
        <p:spPr>
          <a:xfrm>
            <a:off x="2186645" y="1519708"/>
            <a:ext cx="7887495" cy="4018208"/>
          </a:xfrm>
        </p:spPr>
      </p:pic>
    </p:spTree>
    <p:extLst>
      <p:ext uri="{BB962C8B-B14F-4D97-AF65-F5344CB8AC3E}">
        <p14:creationId xmlns:p14="http://schemas.microsoft.com/office/powerpoint/2010/main" val="32085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27" y="72112"/>
            <a:ext cx="8356395" cy="1053955"/>
          </a:xfrm>
        </p:spPr>
        <p:txBody>
          <a:bodyPr>
            <a:normAutofit/>
          </a:bodyPr>
          <a:lstStyle/>
          <a:p>
            <a:pPr marL="0" indent="0">
              <a:buNone/>
            </a:pPr>
            <a:r>
              <a:rPr lang="en-US" altLang="en-US" sz="4900" dirty="0">
                <a:effectLst>
                  <a:outerShdw blurRad="38100" dist="38100" dir="2700000" algn="tl">
                    <a:srgbClr val="000000">
                      <a:alpha val="43137"/>
                    </a:srgbClr>
                  </a:outerShdw>
                </a:effectLst>
                <a:latin typeface="Calibri" panose="020F0502020204030204" pitchFamily="34" charset="0"/>
              </a:rPr>
              <a:t>Lived during Mesozoic Era</a:t>
            </a: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799" t="3669"/>
          <a:stretch/>
        </p:blipFill>
        <p:spPr>
          <a:xfrm>
            <a:off x="7701916" y="1124000"/>
            <a:ext cx="4204005" cy="5555324"/>
          </a:xfrm>
          <a:prstGeom prst="rect">
            <a:avLst/>
          </a:prstGeom>
        </p:spPr>
      </p:pic>
      <p:sp>
        <p:nvSpPr>
          <p:cNvPr id="5" name="Right Arrow 4"/>
          <p:cNvSpPr/>
          <p:nvPr/>
        </p:nvSpPr>
        <p:spPr>
          <a:xfrm>
            <a:off x="6914511" y="1676604"/>
            <a:ext cx="756745" cy="409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6914511" y="3046949"/>
            <a:ext cx="780356" cy="463336"/>
          </a:xfrm>
          <a:prstGeom prst="rect">
            <a:avLst/>
          </a:prstGeom>
        </p:spPr>
      </p:pic>
      <p:sp>
        <p:nvSpPr>
          <p:cNvPr id="10" name="TextBox 9"/>
          <p:cNvSpPr txBox="1"/>
          <p:nvPr/>
        </p:nvSpPr>
        <p:spPr>
          <a:xfrm>
            <a:off x="1580516" y="4889381"/>
            <a:ext cx="4731074" cy="1077218"/>
          </a:xfrm>
          <a:prstGeom prst="rect">
            <a:avLst/>
          </a:prstGeom>
          <a:noFill/>
        </p:spPr>
        <p:txBody>
          <a:bodyPr wrap="square" rtlCol="0">
            <a:spAutoFit/>
          </a:bodyPr>
          <a:lstStyle/>
          <a:p>
            <a:pPr marL="285750" indent="-285750">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165 million years dinosaurs ruled the Earth</a:t>
            </a:r>
          </a:p>
        </p:txBody>
      </p:sp>
      <p:sp>
        <p:nvSpPr>
          <p:cNvPr id="3" name="TextBox 2"/>
          <p:cNvSpPr txBox="1"/>
          <p:nvPr/>
        </p:nvSpPr>
        <p:spPr>
          <a:xfrm>
            <a:off x="2422560" y="3483596"/>
            <a:ext cx="6463862" cy="400110"/>
          </a:xfrm>
          <a:prstGeom prst="rect">
            <a:avLst/>
          </a:prstGeom>
          <a:noFill/>
        </p:spPr>
        <p:txBody>
          <a:bodyPr wrap="square" rtlCol="0">
            <a:spAutoFit/>
          </a:bodyPr>
          <a:lstStyle/>
          <a:p>
            <a:r>
              <a:rPr lang="en-US" altLang="en-US" sz="2000" dirty="0">
                <a:effectLst>
                  <a:outerShdw blurRad="38100" dist="38100" dir="2700000" algn="tl">
                    <a:srgbClr val="000000">
                      <a:alpha val="43137"/>
                    </a:srgbClr>
                  </a:outerShdw>
                </a:effectLst>
                <a:latin typeface="Calibri" panose="020F0502020204030204" pitchFamily="34" charset="0"/>
              </a:rPr>
              <a:t>From the beginning of the Triassic (~245 </a:t>
            </a:r>
            <a:r>
              <a:rPr lang="en-US" altLang="en-US" sz="2000" dirty="0" err="1">
                <a:effectLst>
                  <a:outerShdw blurRad="38100" dist="38100" dir="2700000" algn="tl">
                    <a:srgbClr val="000000">
                      <a:alpha val="43137"/>
                    </a:srgbClr>
                  </a:outerShdw>
                </a:effectLst>
                <a:latin typeface="Calibri" panose="020F0502020204030204" pitchFamily="34" charset="0"/>
              </a:rPr>
              <a:t>mya</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sz="2000" dirty="0"/>
          </a:p>
        </p:txBody>
      </p:sp>
      <p:pic>
        <p:nvPicPr>
          <p:cNvPr id="6" name="Picture 5"/>
          <p:cNvPicPr>
            <a:picLocks noChangeAspect="1"/>
          </p:cNvPicPr>
          <p:nvPr/>
        </p:nvPicPr>
        <p:blipFill>
          <a:blip r:embed="rId4"/>
          <a:stretch>
            <a:fillRect/>
          </a:stretch>
        </p:blipFill>
        <p:spPr>
          <a:xfrm>
            <a:off x="7656814" y="3013774"/>
            <a:ext cx="377446" cy="224108"/>
          </a:xfrm>
          <a:prstGeom prst="rect">
            <a:avLst/>
          </a:prstGeom>
        </p:spPr>
      </p:pic>
      <p:sp>
        <p:nvSpPr>
          <p:cNvPr id="8" name="TextBox 7"/>
          <p:cNvSpPr txBox="1"/>
          <p:nvPr/>
        </p:nvSpPr>
        <p:spPr>
          <a:xfrm>
            <a:off x="1807399" y="2814713"/>
            <a:ext cx="5200847"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latin typeface="Calibri" panose="020F0502020204030204" pitchFamily="34" charset="0"/>
              </a:rPr>
              <a:t>Dinosaurs show up in the fossil record ~230 </a:t>
            </a:r>
            <a:r>
              <a:rPr lang="en-US" sz="2000" dirty="0" err="1">
                <a:effectLst>
                  <a:outerShdw blurRad="38100" dist="38100" dir="2700000" algn="tl">
                    <a:srgbClr val="000000">
                      <a:alpha val="43137"/>
                    </a:srgbClr>
                  </a:outerShdw>
                </a:effectLst>
                <a:latin typeface="Calibri" panose="020F0502020204030204" pitchFamily="34" charset="0"/>
              </a:rPr>
              <a:t>mya</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3221568" y="1604173"/>
            <a:ext cx="3768468" cy="400110"/>
          </a:xfrm>
          <a:prstGeom prst="rect">
            <a:avLst/>
          </a:prstGeom>
          <a:noFill/>
        </p:spPr>
        <p:txBody>
          <a:bodyPr wrap="none" rtlCol="0">
            <a:spAutoFit/>
          </a:bodyPr>
          <a:lstStyle/>
          <a:p>
            <a:r>
              <a:rPr lang="en-US" altLang="en-US" sz="2000" dirty="0">
                <a:effectLst>
                  <a:outerShdw blurRad="38100" dist="38100" dir="2700000" algn="tl">
                    <a:srgbClr val="000000">
                      <a:alpha val="43137"/>
                    </a:srgbClr>
                  </a:outerShdw>
                </a:effectLst>
                <a:latin typeface="Calibri" panose="020F0502020204030204" pitchFamily="34" charset="0"/>
              </a:rPr>
              <a:t>End of the Cretaceous (~66.5 </a:t>
            </a:r>
            <a:r>
              <a:rPr lang="en-US" altLang="en-US" sz="2000" dirty="0" err="1">
                <a:effectLst>
                  <a:outerShdw blurRad="38100" dist="38100" dir="2700000" algn="tl">
                    <a:srgbClr val="000000">
                      <a:alpha val="43137"/>
                    </a:srgbClr>
                  </a:outerShdw>
                </a:effectLst>
                <a:latin typeface="Calibri" panose="020F0502020204030204" pitchFamily="34" charset="0"/>
              </a:rPr>
              <a:t>mya</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sz="2000" dirty="0"/>
          </a:p>
        </p:txBody>
      </p:sp>
    </p:spTree>
    <p:extLst>
      <p:ext uri="{BB962C8B-B14F-4D97-AF65-F5344CB8AC3E}">
        <p14:creationId xmlns:p14="http://schemas.microsoft.com/office/powerpoint/2010/main" val="7137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000"/>
                                        <p:tgtEl>
                                          <p:spTgt spid="10"/>
                                        </p:tgtEl>
                                      </p:cBhvr>
                                    </p:animEffect>
                                    <p:anim calcmode="lin" valueType="num">
                                      <p:cBhvr>
                                        <p:cTn id="61" dur="2000" fill="hold"/>
                                        <p:tgtEl>
                                          <p:spTgt spid="10"/>
                                        </p:tgtEl>
                                        <p:attrNameLst>
                                          <p:attrName>ppt_w</p:attrName>
                                        </p:attrNameLst>
                                      </p:cBhvr>
                                      <p:tavLst>
                                        <p:tav tm="0" fmla="#ppt_w*sin(2.5*pi*$)">
                                          <p:val>
                                            <p:fltVal val="0"/>
                                          </p:val>
                                        </p:tav>
                                        <p:tav tm="100000">
                                          <p:val>
                                            <p:fltVal val="1"/>
                                          </p:val>
                                        </p:tav>
                                      </p:tavLst>
                                    </p:anim>
                                    <p:anim calcmode="lin" valueType="num">
                                      <p:cBhvr>
                                        <p:cTn id="6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3"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588677" y="1554163"/>
            <a:ext cx="9217845" cy="4525962"/>
          </a:xfrm>
        </p:spPr>
      </p:pic>
    </p:spTree>
    <p:extLst>
      <p:ext uri="{BB962C8B-B14F-4D97-AF65-F5344CB8AC3E}">
        <p14:creationId xmlns:p14="http://schemas.microsoft.com/office/powerpoint/2010/main" val="1626157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4053" y="1288904"/>
            <a:ext cx="6517068" cy="5055664"/>
          </a:xfrm>
        </p:spPr>
      </p:pic>
    </p:spTree>
    <p:extLst>
      <p:ext uri="{BB962C8B-B14F-4D97-AF65-F5344CB8AC3E}">
        <p14:creationId xmlns:p14="http://schemas.microsoft.com/office/powerpoint/2010/main" val="18770610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776"/>
            <a:ext cx="12192000" cy="1143000"/>
          </a:xfrm>
        </p:spPr>
        <p:txBody>
          <a:bodyPr/>
          <a:lstStyle/>
          <a:p>
            <a:pPr marL="0" indent="0" algn="ctr">
              <a:buNone/>
            </a:pPr>
            <a:r>
              <a:rPr lang="en-US" dirty="0"/>
              <a:t>Evolution of Flight</a:t>
            </a:r>
          </a:p>
        </p:txBody>
      </p:sp>
    </p:spTree>
    <p:extLst>
      <p:ext uri="{BB962C8B-B14F-4D97-AF65-F5344CB8AC3E}">
        <p14:creationId xmlns:p14="http://schemas.microsoft.com/office/powerpoint/2010/main" val="6201937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95"/>
            <a:ext cx="12192000" cy="1143000"/>
          </a:xfrm>
        </p:spPr>
        <p:txBody>
          <a:bodyPr/>
          <a:lstStyle/>
          <a:p>
            <a:pPr marL="0" indent="0" algn="ctr">
              <a:buNone/>
            </a:pPr>
            <a:r>
              <a:rPr lang="en-US" dirty="0"/>
              <a:t>Gliding</a:t>
            </a:r>
          </a:p>
        </p:txBody>
      </p:sp>
      <p:sp>
        <p:nvSpPr>
          <p:cNvPr id="3" name="Content Placeholder 2"/>
          <p:cNvSpPr>
            <a:spLocks noGrp="1"/>
          </p:cNvSpPr>
          <p:nvPr>
            <p:ph idx="1"/>
          </p:nvPr>
        </p:nvSpPr>
        <p:spPr>
          <a:xfrm>
            <a:off x="867177" y="1439858"/>
            <a:ext cx="3782096" cy="3474720"/>
          </a:xfrm>
        </p:spPr>
        <p:txBody>
          <a:bodyPr/>
          <a:lstStyle/>
          <a:p>
            <a:endParaRPr lang="en-US"/>
          </a:p>
        </p:txBody>
      </p:sp>
    </p:spTree>
    <p:extLst>
      <p:ext uri="{BB962C8B-B14F-4D97-AF65-F5344CB8AC3E}">
        <p14:creationId xmlns:p14="http://schemas.microsoft.com/office/powerpoint/2010/main" val="1115801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534"/>
            <a:ext cx="12192000" cy="1143000"/>
          </a:xfrm>
        </p:spPr>
        <p:txBody>
          <a:bodyPr/>
          <a:lstStyle/>
          <a:p>
            <a:pPr marL="0" indent="0" algn="ctr">
              <a:buNone/>
            </a:pPr>
            <a:r>
              <a:rPr lang="en-US" dirty="0"/>
              <a:t>Running/Jumping</a:t>
            </a:r>
          </a:p>
        </p:txBody>
      </p:sp>
      <p:sp>
        <p:nvSpPr>
          <p:cNvPr id="3" name="Content Placeholder 2"/>
          <p:cNvSpPr>
            <a:spLocks noGrp="1"/>
          </p:cNvSpPr>
          <p:nvPr>
            <p:ph idx="1"/>
          </p:nvPr>
        </p:nvSpPr>
        <p:spPr>
          <a:xfrm>
            <a:off x="1137634" y="2264106"/>
            <a:ext cx="3099515" cy="3474720"/>
          </a:xfrm>
        </p:spPr>
        <p:txBody>
          <a:bodyPr/>
          <a:lstStyle/>
          <a:p>
            <a:endParaRPr lang="en-US" dirty="0"/>
          </a:p>
        </p:txBody>
      </p:sp>
    </p:spTree>
    <p:extLst>
      <p:ext uri="{BB962C8B-B14F-4D97-AF65-F5344CB8AC3E}">
        <p14:creationId xmlns:p14="http://schemas.microsoft.com/office/powerpoint/2010/main" val="27483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38009"/>
            <a:ext cx="11582400" cy="838200"/>
          </a:xfrm>
        </p:spPr>
        <p:txBody>
          <a:bodyPr/>
          <a:lstStyle/>
          <a:p>
            <a:r>
              <a:rPr lang="en-US" dirty="0" err="1"/>
              <a:t>Quetzalcoatlus</a:t>
            </a:r>
            <a:endParaRPr lang="en-US" dirty="0"/>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1378608"/>
          </a:xfrm>
        </p:spPr>
        <p:txBody>
          <a:bodyPr/>
          <a:lstStyle/>
          <a:p>
            <a:pPr marL="0" indent="0">
              <a:buNone/>
            </a:pPr>
            <a:r>
              <a:rPr lang="en-US" dirty="0"/>
              <a:t>Lived from Triassic through Cretaceous</a:t>
            </a:r>
          </a:p>
        </p:txBody>
      </p:sp>
      <p:pic>
        <p:nvPicPr>
          <p:cNvPr id="4" name="Picture 3">
            <a:extLst>
              <a:ext uri="{FF2B5EF4-FFF2-40B4-BE49-F238E27FC236}">
                <a16:creationId xmlns:a16="http://schemas.microsoft.com/office/drawing/2014/main" id="{81DD2576-986F-4C02-B40F-FA42CBCED038}"/>
              </a:ext>
            </a:extLst>
          </p:cNvPr>
          <p:cNvPicPr>
            <a:picLocks noChangeAspect="1"/>
          </p:cNvPicPr>
          <p:nvPr/>
        </p:nvPicPr>
        <p:blipFill>
          <a:blip r:embed="rId2"/>
          <a:stretch>
            <a:fillRect/>
          </a:stretch>
        </p:blipFill>
        <p:spPr>
          <a:xfrm>
            <a:off x="6894281" y="1570891"/>
            <a:ext cx="3414056" cy="3407959"/>
          </a:xfrm>
          <a:prstGeom prst="rect">
            <a:avLst/>
          </a:prstGeom>
        </p:spPr>
      </p:pic>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3"/>
          <a:stretch>
            <a:fillRect/>
          </a:stretch>
        </p:blipFill>
        <p:spPr>
          <a:xfrm>
            <a:off x="5118537" y="1436453"/>
            <a:ext cx="1345326" cy="838201"/>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62248" y="2740292"/>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pic>
        <p:nvPicPr>
          <p:cNvPr id="7" name="Picture 6">
            <a:extLst>
              <a:ext uri="{FF2B5EF4-FFF2-40B4-BE49-F238E27FC236}">
                <a16:creationId xmlns:a16="http://schemas.microsoft.com/office/drawing/2014/main" id="{92F81C41-5E83-4360-8FD0-151AFEB7A071}"/>
              </a:ext>
            </a:extLst>
          </p:cNvPr>
          <p:cNvPicPr>
            <a:picLocks noChangeAspect="1"/>
          </p:cNvPicPr>
          <p:nvPr/>
        </p:nvPicPr>
        <p:blipFill rotWithShape="1">
          <a:blip r:embed="rId4"/>
          <a:srcRect l="24736" t="18889" r="23406" b="31544"/>
          <a:stretch/>
        </p:blipFill>
        <p:spPr>
          <a:xfrm>
            <a:off x="5182386" y="2693591"/>
            <a:ext cx="913614" cy="931438"/>
          </a:xfrm>
          <a:prstGeom prst="rect">
            <a:avLst/>
          </a:prstGeom>
        </p:spPr>
      </p:pic>
      <p:sp>
        <p:nvSpPr>
          <p:cNvPr id="8" name="TextBox 7">
            <a:extLst>
              <a:ext uri="{FF2B5EF4-FFF2-40B4-BE49-F238E27FC236}">
                <a16:creationId xmlns:a16="http://schemas.microsoft.com/office/drawing/2014/main" id="{F141121F-0E63-4DF6-A5ED-1804BB00114E}"/>
              </a:ext>
            </a:extLst>
          </p:cNvPr>
          <p:cNvSpPr txBox="1"/>
          <p:nvPr/>
        </p:nvSpPr>
        <p:spPr>
          <a:xfrm>
            <a:off x="462248" y="3990760"/>
            <a:ext cx="4190378" cy="584775"/>
          </a:xfrm>
          <a:prstGeom prst="rect">
            <a:avLst/>
          </a:prstGeom>
          <a:noFill/>
        </p:spPr>
        <p:txBody>
          <a:bodyPr wrap="none" rtlCol="0">
            <a:spAutoFit/>
          </a:bodyPr>
          <a:lstStyle/>
          <a:p>
            <a:r>
              <a:rPr lang="en-US" sz="3200" dirty="0"/>
              <a:t>Adapted for life on land</a:t>
            </a:r>
          </a:p>
        </p:txBody>
      </p:sp>
      <p:pic>
        <p:nvPicPr>
          <p:cNvPr id="9" name="Picture 8">
            <a:extLst>
              <a:ext uri="{FF2B5EF4-FFF2-40B4-BE49-F238E27FC236}">
                <a16:creationId xmlns:a16="http://schemas.microsoft.com/office/drawing/2014/main" id="{C513CD7D-0DAB-4B30-840D-870A040CDD03}"/>
              </a:ext>
            </a:extLst>
          </p:cNvPr>
          <p:cNvPicPr>
            <a:picLocks noChangeAspect="1"/>
          </p:cNvPicPr>
          <p:nvPr/>
        </p:nvPicPr>
        <p:blipFill>
          <a:blip r:embed="rId5"/>
          <a:stretch>
            <a:fillRect/>
          </a:stretch>
        </p:blipFill>
        <p:spPr>
          <a:xfrm>
            <a:off x="5181521" y="3816762"/>
            <a:ext cx="914479" cy="932769"/>
          </a:xfrm>
          <a:prstGeom prst="rect">
            <a:avLst/>
          </a:prstGeom>
        </p:spPr>
      </p:pic>
      <p:pic>
        <p:nvPicPr>
          <p:cNvPr id="10" name="Picture 9">
            <a:extLst>
              <a:ext uri="{FF2B5EF4-FFF2-40B4-BE49-F238E27FC236}">
                <a16:creationId xmlns:a16="http://schemas.microsoft.com/office/drawing/2014/main" id="{E5B103E9-64FA-4A4B-A6DC-D289AD87B62F}"/>
              </a:ext>
            </a:extLst>
          </p:cNvPr>
          <p:cNvPicPr>
            <a:picLocks noChangeAspect="1"/>
          </p:cNvPicPr>
          <p:nvPr/>
        </p:nvPicPr>
        <p:blipFill rotWithShape="1">
          <a:blip r:embed="rId6"/>
          <a:srcRect t="13496" b="25691"/>
          <a:stretch/>
        </p:blipFill>
        <p:spPr>
          <a:xfrm>
            <a:off x="6894281" y="1514771"/>
            <a:ext cx="3872921" cy="3520197"/>
          </a:xfrm>
          <a:prstGeom prst="rect">
            <a:avLst/>
          </a:prstGeom>
        </p:spPr>
      </p:pic>
    </p:spTree>
    <p:extLst>
      <p:ext uri="{BB962C8B-B14F-4D97-AF65-F5344CB8AC3E}">
        <p14:creationId xmlns:p14="http://schemas.microsoft.com/office/powerpoint/2010/main" val="13498979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2247-3508-462F-8101-8C16A9B0B81D}"/>
              </a:ext>
            </a:extLst>
          </p:cNvPr>
          <p:cNvSpPr>
            <a:spLocks noGrp="1"/>
          </p:cNvSpPr>
          <p:nvPr>
            <p:ph type="title"/>
          </p:nvPr>
        </p:nvSpPr>
        <p:spPr>
          <a:xfrm>
            <a:off x="406400" y="234176"/>
            <a:ext cx="11582400" cy="838200"/>
          </a:xfrm>
        </p:spPr>
        <p:txBody>
          <a:bodyPr/>
          <a:lstStyle/>
          <a:p>
            <a:r>
              <a:rPr lang="en-US" dirty="0"/>
              <a:t>Pterosaurs</a:t>
            </a:r>
          </a:p>
        </p:txBody>
      </p:sp>
      <p:sp>
        <p:nvSpPr>
          <p:cNvPr id="3" name="Content Placeholder 2">
            <a:extLst>
              <a:ext uri="{FF2B5EF4-FFF2-40B4-BE49-F238E27FC236}">
                <a16:creationId xmlns:a16="http://schemas.microsoft.com/office/drawing/2014/main" id="{ABF31035-4849-4932-9D45-DD6A95E4B132}"/>
              </a:ext>
            </a:extLst>
          </p:cNvPr>
          <p:cNvSpPr>
            <a:spLocks noGrp="1"/>
          </p:cNvSpPr>
          <p:nvPr>
            <p:ph idx="1"/>
          </p:nvPr>
        </p:nvSpPr>
        <p:spPr>
          <a:xfrm>
            <a:off x="406400" y="1554163"/>
            <a:ext cx="4968488" cy="4525963"/>
          </a:xfrm>
        </p:spPr>
        <p:txBody>
          <a:bodyPr/>
          <a:lstStyle/>
          <a:p>
            <a:r>
              <a:rPr lang="en-US" dirty="0"/>
              <a:t>Close relatives to dinosaurs</a:t>
            </a:r>
          </a:p>
        </p:txBody>
      </p:sp>
      <p:pic>
        <p:nvPicPr>
          <p:cNvPr id="4" name="Picture 3">
            <a:extLst>
              <a:ext uri="{FF2B5EF4-FFF2-40B4-BE49-F238E27FC236}">
                <a16:creationId xmlns:a16="http://schemas.microsoft.com/office/drawing/2014/main" id="{6160A468-0816-4073-9FB6-4113168EAD39}"/>
              </a:ext>
            </a:extLst>
          </p:cNvPr>
          <p:cNvPicPr>
            <a:picLocks noChangeAspect="1"/>
          </p:cNvPicPr>
          <p:nvPr/>
        </p:nvPicPr>
        <p:blipFill>
          <a:blip r:embed="rId2"/>
          <a:stretch>
            <a:fillRect/>
          </a:stretch>
        </p:blipFill>
        <p:spPr>
          <a:xfrm>
            <a:off x="5801928" y="1554163"/>
            <a:ext cx="5983672" cy="4114362"/>
          </a:xfrm>
          <a:prstGeom prst="rect">
            <a:avLst/>
          </a:prstGeom>
        </p:spPr>
      </p:pic>
      <p:pic>
        <p:nvPicPr>
          <p:cNvPr id="5" name="Picture 4">
            <a:extLst>
              <a:ext uri="{FF2B5EF4-FFF2-40B4-BE49-F238E27FC236}">
                <a16:creationId xmlns:a16="http://schemas.microsoft.com/office/drawing/2014/main" id="{67BA57FE-3307-431C-9F0C-08975BD62FA0}"/>
              </a:ext>
            </a:extLst>
          </p:cNvPr>
          <p:cNvPicPr>
            <a:picLocks noChangeAspect="1"/>
          </p:cNvPicPr>
          <p:nvPr/>
        </p:nvPicPr>
        <p:blipFill>
          <a:blip r:embed="rId3"/>
          <a:stretch>
            <a:fillRect/>
          </a:stretch>
        </p:blipFill>
        <p:spPr>
          <a:xfrm>
            <a:off x="535257" y="5103364"/>
            <a:ext cx="2560599" cy="1130322"/>
          </a:xfrm>
          <a:prstGeom prst="rect">
            <a:avLst/>
          </a:prstGeom>
        </p:spPr>
      </p:pic>
      <p:pic>
        <p:nvPicPr>
          <p:cNvPr id="6" name="Picture 5">
            <a:extLst>
              <a:ext uri="{FF2B5EF4-FFF2-40B4-BE49-F238E27FC236}">
                <a16:creationId xmlns:a16="http://schemas.microsoft.com/office/drawing/2014/main" id="{6917E65F-C11E-4F7F-BC30-7780821FE8BD}"/>
              </a:ext>
            </a:extLst>
          </p:cNvPr>
          <p:cNvPicPr>
            <a:picLocks noChangeAspect="1"/>
          </p:cNvPicPr>
          <p:nvPr/>
        </p:nvPicPr>
        <p:blipFill rotWithShape="1">
          <a:blip r:embed="rId4"/>
          <a:srcRect b="8211"/>
          <a:stretch/>
        </p:blipFill>
        <p:spPr>
          <a:xfrm>
            <a:off x="1886182" y="2895774"/>
            <a:ext cx="3267910" cy="1842739"/>
          </a:xfrm>
          <a:prstGeom prst="rect">
            <a:avLst/>
          </a:prstGeom>
        </p:spPr>
      </p:pic>
      <p:sp>
        <p:nvSpPr>
          <p:cNvPr id="7" name="TextBox 6">
            <a:extLst>
              <a:ext uri="{FF2B5EF4-FFF2-40B4-BE49-F238E27FC236}">
                <a16:creationId xmlns:a16="http://schemas.microsoft.com/office/drawing/2014/main" id="{F6C022CF-970A-40C6-8CC0-12ED2FDD1AD0}"/>
              </a:ext>
            </a:extLst>
          </p:cNvPr>
          <p:cNvSpPr txBox="1"/>
          <p:nvPr/>
        </p:nvSpPr>
        <p:spPr>
          <a:xfrm>
            <a:off x="7343102" y="5648911"/>
            <a:ext cx="3506088" cy="584775"/>
          </a:xfrm>
          <a:prstGeom prst="rect">
            <a:avLst/>
          </a:prstGeom>
          <a:noFill/>
        </p:spPr>
        <p:txBody>
          <a:bodyPr wrap="none" rtlCol="0">
            <a:spAutoFit/>
          </a:bodyPr>
          <a:lstStyle/>
          <a:p>
            <a:r>
              <a:rPr lang="en-US" sz="3200" dirty="0"/>
              <a:t>Dinosaur Cladistics</a:t>
            </a:r>
          </a:p>
        </p:txBody>
      </p:sp>
    </p:spTree>
    <p:extLst>
      <p:ext uri="{BB962C8B-B14F-4D97-AF65-F5344CB8AC3E}">
        <p14:creationId xmlns:p14="http://schemas.microsoft.com/office/powerpoint/2010/main" val="13394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1568</TotalTime>
  <Words>903</Words>
  <Application>Microsoft Office PowerPoint</Application>
  <PresentationFormat>Widescreen</PresentationFormat>
  <Paragraphs>186</Paragraphs>
  <Slides>74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Calibri</vt:lpstr>
      <vt:lpstr>Calibri Light</vt:lpstr>
      <vt:lpstr>Franklin Gothic Book</vt:lpstr>
      <vt:lpstr>Franklin Gothic Medium</vt:lpstr>
      <vt:lpstr>Wingdings</vt:lpstr>
      <vt:lpstr>Wingdings 2</vt:lpstr>
      <vt:lpstr>Trek</vt:lpstr>
      <vt:lpstr>To be</vt:lpstr>
      <vt:lpstr>dinosaurs share MORE THAN 50 characteristics </vt:lpstr>
      <vt:lpstr>3 Easy characteristics to remember:</vt:lpstr>
      <vt:lpstr>Hips/pectoral girdle place legs directly beneath animal</vt:lpstr>
      <vt:lpstr>Like a Sprinter</vt:lpstr>
      <vt:lpstr>Evolved to inhabit terrestrial ecosystems</vt:lpstr>
      <vt:lpstr>Lived during Mesozoic Era</vt:lpstr>
      <vt:lpstr>Quetzalcoatlus</vt:lpstr>
      <vt:lpstr>Pterosaurs</vt:lpstr>
      <vt:lpstr>brontosaurus</vt:lpstr>
      <vt:lpstr>Bronto-gate</vt:lpstr>
      <vt:lpstr>Bronto-gate</vt:lpstr>
      <vt:lpstr>Plesiosaur</vt:lpstr>
      <vt:lpstr>dimetrodon</vt:lpstr>
      <vt:lpstr>Wooly mammoth</vt:lpstr>
      <vt:lpstr>Mammoths</vt:lpstr>
      <vt:lpstr>Bennie found on Principia college campus</vt:lpstr>
      <vt:lpstr>Mesozoic Mammals?</vt:lpstr>
      <vt:lpstr>What’s missing?</vt:lpstr>
      <vt:lpstr>Questions?</vt:lpstr>
      <vt:lpstr>triceratops</vt:lpstr>
      <vt:lpstr>Triceratops: cows of the cretaceous</vt:lpstr>
      <vt:lpstr>PowerPoint Presentation</vt:lpstr>
      <vt:lpstr>PowerPoint Presentation</vt:lpstr>
      <vt:lpstr>PowerPoint Presentation</vt:lpstr>
      <vt:lpstr>PowerPoint Presentation</vt:lpstr>
      <vt:lpstr>Pachycephalosaur</vt:lpstr>
      <vt:lpstr>t. rex</vt:lpstr>
      <vt:lpstr>PowerPoint Presentation</vt:lpstr>
      <vt:lpstr>PowerPoint Presentation</vt:lpstr>
      <vt:lpstr>t. rex</vt:lpstr>
      <vt:lpstr>PowerPoint Presentation</vt:lpstr>
      <vt:lpstr>PowerPoint Presentation</vt:lpstr>
      <vt:lpstr>PowerPoint Presentation</vt:lpstr>
      <vt:lpstr>PowerPoint Presentation</vt:lpstr>
      <vt:lpstr>PowerPoint Presentation</vt:lpstr>
      <vt:lpstr>Now it’s gonna get fun!</vt:lpstr>
      <vt:lpstr>Dinosaur Systematics Superorder: Dinosauria</vt:lpstr>
      <vt:lpstr>It’s Simple: 2 Dinosaur Orders</vt:lpstr>
      <vt:lpstr>2 Dinosaur Orders</vt:lpstr>
      <vt:lpstr>5 Dinosaur Suborders…</vt:lpstr>
      <vt:lpstr>Order: Saurischia               Suborders: Theropoda, Sauropoda</vt:lpstr>
      <vt:lpstr>PowerPoint Presentation</vt:lpstr>
      <vt:lpstr>Theropods</vt:lpstr>
      <vt:lpstr>… Yes Birds</vt:lpstr>
      <vt:lpstr>Order: Saurischia       Suborder: Sauropoda (lizard foot)</vt:lpstr>
      <vt:lpstr>Sauropods</vt:lpstr>
      <vt:lpstr>Order: Ornithischia      3 Suborders: THYREOPHORA, Ornithopoda, mARGINOCEPHALIA</vt:lpstr>
      <vt:lpstr> Ornithischia  </vt:lpstr>
      <vt:lpstr>Suborder: Thyreophora</vt:lpstr>
      <vt:lpstr>Suborder: Thyreophora</vt:lpstr>
      <vt:lpstr>Suborder: Ornithopoda</vt:lpstr>
      <vt:lpstr>Suborder: Ornithopods Duck-billed Dinosaurs</vt:lpstr>
      <vt:lpstr>Suborder: Marginocephalia  Horned and Thick-Skulled Dinosaurs</vt:lpstr>
      <vt:lpstr>Suborder: Marginocephalia  Horned and Thick-Skulled Dinosaurs</vt:lpstr>
      <vt:lpstr>Describe-Your-Dino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Flight</vt:lpstr>
      <vt:lpstr>Gliding</vt:lpstr>
      <vt:lpstr>Running/Jumping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dinosaurs?</dc:title>
  <dc:creator>mutiger1989</dc:creator>
  <cp:lastModifiedBy>Ron Giesler</cp:lastModifiedBy>
  <cp:revision>145</cp:revision>
  <cp:lastPrinted>2016-03-15T17:36:41Z</cp:lastPrinted>
  <dcterms:created xsi:type="dcterms:W3CDTF">2016-02-10T15:18:25Z</dcterms:created>
  <dcterms:modified xsi:type="dcterms:W3CDTF">2022-11-05T13:14:32Z</dcterms:modified>
</cp:coreProperties>
</file>